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4125" r:id="rId2"/>
    <p:sldMasterId id="2147519685" r:id="rId3"/>
    <p:sldMasterId id="2147519858" r:id="rId4"/>
    <p:sldMasterId id="2147519919" r:id="rId5"/>
    <p:sldMasterId id="2147519969" r:id="rId6"/>
    <p:sldMasterId id="2147519993" r:id="rId7"/>
    <p:sldMasterId id="2147520005" r:id="rId8"/>
    <p:sldMasterId id="2147520017" r:id="rId9"/>
    <p:sldMasterId id="2147520029" r:id="rId10"/>
    <p:sldMasterId id="2147520053" r:id="rId11"/>
    <p:sldMasterId id="2147520072" r:id="rId12"/>
    <p:sldMasterId id="2147520078" r:id="rId13"/>
    <p:sldMasterId id="2147520090" r:id="rId14"/>
  </p:sldMasterIdLst>
  <p:notesMasterIdLst>
    <p:notesMasterId r:id="rId55"/>
  </p:notesMasterIdLst>
  <p:handoutMasterIdLst>
    <p:handoutMasterId r:id="rId56"/>
  </p:handoutMasterIdLst>
  <p:sldIdLst>
    <p:sldId id="256" r:id="rId15"/>
    <p:sldId id="375" r:id="rId16"/>
    <p:sldId id="687" r:id="rId17"/>
    <p:sldId id="623" r:id="rId18"/>
    <p:sldId id="689" r:id="rId19"/>
    <p:sldId id="690" r:id="rId20"/>
    <p:sldId id="691" r:id="rId21"/>
    <p:sldId id="639" r:id="rId22"/>
    <p:sldId id="312" r:id="rId23"/>
    <p:sldId id="710" r:id="rId24"/>
    <p:sldId id="692" r:id="rId25"/>
    <p:sldId id="696" r:id="rId26"/>
    <p:sldId id="713" r:id="rId27"/>
    <p:sldId id="413" r:id="rId28"/>
    <p:sldId id="652" r:id="rId29"/>
    <p:sldId id="662" r:id="rId30"/>
    <p:sldId id="654" r:id="rId31"/>
    <p:sldId id="655" r:id="rId32"/>
    <p:sldId id="437" r:id="rId33"/>
    <p:sldId id="589" r:id="rId34"/>
    <p:sldId id="717" r:id="rId35"/>
    <p:sldId id="681" r:id="rId36"/>
    <p:sldId id="672" r:id="rId37"/>
    <p:sldId id="700" r:id="rId38"/>
    <p:sldId id="702" r:id="rId39"/>
    <p:sldId id="701" r:id="rId40"/>
    <p:sldId id="703" r:id="rId41"/>
    <p:sldId id="705" r:id="rId42"/>
    <p:sldId id="537" r:id="rId43"/>
    <p:sldId id="719" r:id="rId44"/>
    <p:sldId id="720" r:id="rId45"/>
    <p:sldId id="721" r:id="rId46"/>
    <p:sldId id="722" r:id="rId47"/>
    <p:sldId id="718" r:id="rId48"/>
    <p:sldId id="699" r:id="rId49"/>
    <p:sldId id="576" r:id="rId50"/>
    <p:sldId id="676" r:id="rId51"/>
    <p:sldId id="583" r:id="rId52"/>
    <p:sldId id="590" r:id="rId53"/>
    <p:sldId id="301" r:id="rId54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ahom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3333FF"/>
    <a:srgbClr val="D9B3FF"/>
    <a:srgbClr val="FFD1D1"/>
    <a:srgbClr val="F4B183"/>
    <a:srgbClr val="66FFFF"/>
    <a:srgbClr val="99CCFF"/>
    <a:srgbClr val="66CCFF"/>
    <a:srgbClr val="54D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>
        <p:scale>
          <a:sx n="124" d="100"/>
          <a:sy n="124" d="100"/>
        </p:scale>
        <p:origin x="-125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738"/>
    </p:cViewPr>
  </p:sorterViewPr>
  <p:notesViewPr>
    <p:cSldViewPr>
      <p:cViewPr varScale="1">
        <p:scale>
          <a:sx n="62" d="100"/>
          <a:sy n="62" d="100"/>
        </p:scale>
        <p:origin x="33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65" cy="498872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093" y="0"/>
            <a:ext cx="2946065" cy="498872"/>
          </a:xfrm>
          <a:prstGeom prst="rect">
            <a:avLst/>
          </a:prstGeom>
        </p:spPr>
        <p:txBody>
          <a:bodyPr vert="horz" lIns="91363" tIns="45680" rIns="91363" bIns="45680" rtlCol="0"/>
          <a:lstStyle>
            <a:lvl1pPr algn="r">
              <a:defRPr sz="1200"/>
            </a:lvl1pPr>
          </a:lstStyle>
          <a:p>
            <a:pPr>
              <a:defRPr/>
            </a:pPr>
            <a:fld id="{321061F0-8289-4917-B4F8-EEE9D15E11FE}" type="datetimeFigureOut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7766"/>
            <a:ext cx="2946065" cy="498872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093" y="9427766"/>
            <a:ext cx="2946065" cy="498872"/>
          </a:xfrm>
          <a:prstGeom prst="rect">
            <a:avLst/>
          </a:prstGeom>
        </p:spPr>
        <p:txBody>
          <a:bodyPr vert="horz" lIns="91363" tIns="45680" rIns="91363" bIns="45680" rtlCol="0" anchor="b"/>
          <a:lstStyle>
            <a:lvl1pPr algn="r">
              <a:defRPr sz="1200"/>
            </a:lvl1pPr>
          </a:lstStyle>
          <a:p>
            <a:pPr>
              <a:defRPr/>
            </a:pPr>
            <a:fld id="{29E67442-18AD-429D-A069-17A1DDD59E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06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3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6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1" y="4714653"/>
            <a:ext cx="5439355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67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3" y="9427767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9D0446-C7F2-44B0-80C6-C419E65CC9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5573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927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1244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9859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37984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923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43483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89320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fontAlgn="ctr" hangingPunct="1">
              <a:spcBef>
                <a:spcPct val="0"/>
              </a:spcBef>
            </a:pPr>
            <a:r>
              <a:rPr lang="en-US" altLang="zh-TW" smtClean="0">
                <a:solidFill>
                  <a:srgbClr val="FFFF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108 </a:t>
            </a:r>
            <a:r>
              <a:rPr lang="en-US" altLang="zh-TW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學年度</a:t>
            </a:r>
            <a:endParaRPr lang="zh-TW" altLang="zh-TW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ctr" hangingPunct="1">
              <a:spcBef>
                <a:spcPct val="0"/>
              </a:spcBef>
            </a:pPr>
            <a:r>
              <a:rPr lang="zh-TW" altLang="zh-TW" smtClean="0">
                <a:solidFill>
                  <a:srgbClr val="FFFF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未選考</a:t>
            </a:r>
            <a:endParaRPr lang="zh-TW" altLang="zh-TW" smtClean="0">
              <a:latin typeface="Arial" panose="020B0604020202020204" pitchFamily="34" charset="0"/>
            </a:endParaRPr>
          </a:p>
          <a:p>
            <a:pPr algn="ctr" eaLnBrk="1" fontAlgn="ctr" hangingPunct="1">
              <a:spcBef>
                <a:spcPct val="0"/>
              </a:spcBef>
            </a:pPr>
            <a:r>
              <a:rPr lang="zh-TW" altLang="zh-TW" smtClean="0">
                <a:solidFill>
                  <a:srgbClr val="FFFFFF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百分比</a:t>
            </a:r>
            <a:endParaRPr lang="zh-TW" altLang="zh-TW" smtClean="0">
              <a:latin typeface="Arial" panose="020B0604020202020204" pitchFamily="34" charset="0"/>
            </a:endParaRPr>
          </a:p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80D60DF-93C6-4317-A6B3-2DE74F937739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2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9635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6355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1434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65313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90106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7890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2623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87341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34704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21591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529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7041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5401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8188" indent="-28098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8238" indent="-2238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3850" indent="-2238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2638" indent="-2238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9838" indent="-223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7038" indent="-223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4238" indent="-223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1438" indent="-2238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D3D7F6F-B03B-4695-BCB3-3C96ACF136CB}" type="slidenum">
              <a:rPr lang="en-US" altLang="ja-JP" smtClean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5</a:t>
            </a:fld>
            <a:endParaRPr lang="en-US" altLang="ja-JP" smtClean="0">
              <a:solidFill>
                <a:srgbClr val="000000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679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9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0525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2563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6557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/>
            </a:p>
          </p:txBody>
        </p:sp>
      </p:grpSp>
      <p:pic>
        <p:nvPicPr>
          <p:cNvPr id="14" name="圖片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58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FEF33A-3E7A-4197-BAB3-7F9C5A8C203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79762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2B9E-F41B-478C-A9B5-1DA1D8E00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894068"/>
      </p:ext>
    </p:extLst>
  </p:cSld>
  <p:clrMapOvr>
    <a:masterClrMapping/>
  </p:clrMapOvr>
  <p:transition spd="slow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圖片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5800" y="6248400"/>
            <a:ext cx="1905000" cy="457200"/>
          </a:xfrm>
        </p:spPr>
        <p:txBody>
          <a:bodyPr/>
          <a:lstStyle>
            <a:lvl1pPr>
              <a:defRPr b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72A531-A89E-437C-B7D1-12CFE5FF49C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9068960"/>
      </p:ext>
    </p:extLst>
  </p:cSld>
  <p:clrMapOvr>
    <a:masterClrMapping/>
  </p:clrMapOvr>
  <p:transition spd="slow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CC7B0F-0B49-4784-BFDB-ED1D5208C95F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0A54B9-D646-4063-B392-3764312E9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590844"/>
      </p:ext>
    </p:extLst>
  </p:cSld>
  <p:clrMapOvr>
    <a:masterClrMapping/>
  </p:clrMapOvr>
  <p:transition spd="slow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>
                <a:ea typeface="書法家顏楷體" panose="0201060900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4E9C0BD-C338-4AD4-98B8-BC31D8BFF033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71BE41-EACC-47F5-9D51-87F0F3ED21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906018"/>
      </p:ext>
    </p:extLst>
  </p:cSld>
  <p:clrMapOvr>
    <a:masterClrMapping/>
  </p:clrMapOvr>
  <p:transition spd="slow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5E01C41-09CB-44BC-B3BB-EE4EF464B112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7C75AE-AA7D-42FF-B452-999730E6FE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739316"/>
      </p:ext>
    </p:extLst>
  </p:cSld>
  <p:clrMapOvr>
    <a:masterClrMapping/>
  </p:clrMapOvr>
  <p:transition spd="slow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F607A4C-CDAB-434C-94C3-634215B83AF7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934C1E-9508-4C26-962B-69591B7A77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1927626"/>
      </p:ext>
    </p:extLst>
  </p:cSld>
  <p:clrMapOvr>
    <a:masterClrMapping/>
  </p:clrMapOvr>
  <p:transition spd="slow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2D8E205-957E-46D7-AB28-04C0DDBFD2FE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C41EE4-D14F-4C4E-8F9F-9B73C03D60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38851"/>
      </p:ext>
    </p:extLst>
  </p:cSld>
  <p:clrMapOvr>
    <a:masterClrMapping/>
  </p:clrMapOvr>
  <p:transition spd="slow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DD443A9-E2B4-4BCC-BE98-1C3C74D77A24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BB5D49-86AF-4927-BB49-095511A3BE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3648135"/>
      </p:ext>
    </p:extLst>
  </p:cSld>
  <p:clrMapOvr>
    <a:masterClrMapping/>
  </p:clrMapOvr>
  <p:transition spd="slow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A106B1-A8AC-47E1-80B1-B715563677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0028993"/>
      </p:ext>
    </p:extLst>
  </p:cSld>
  <p:clrMapOvr>
    <a:masterClrMapping/>
  </p:clrMapOvr>
  <p:transition spd="slow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6045B6-2536-48D1-BD59-6874F0884D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275987"/>
      </p:ext>
    </p:extLst>
  </p:cSld>
  <p:clrMapOvr>
    <a:masterClrMapping/>
  </p:clrMapOvr>
  <p:transition spd="slow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AFC971-FE17-446F-861D-A9F809BCF4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56862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02F1-579E-4E45-8F85-F6BD24ECC9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1732815"/>
      </p:ext>
    </p:extLst>
  </p:cSld>
  <p:clrMapOvr>
    <a:masterClrMapping/>
  </p:clrMapOvr>
  <p:transition spd="slow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54B29E-E0E8-4461-97E0-3072E9FEC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0086122"/>
      </p:ext>
    </p:extLst>
  </p:cSld>
  <p:clrMapOvr>
    <a:masterClrMapping/>
  </p:clrMapOvr>
  <p:transition spd="slow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2877301-7B5F-420C-B2DE-800C852FF725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2C665D5-4319-4BA0-9680-84AC6A3CC3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8597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4F26943-911A-45D5-A554-3107AB635E0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23050AE-2E8B-4356-B09E-2938E3DFEA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46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A38A016-6629-4520-BCBD-6FAC460692C8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D63AD0B-938E-4249-A409-A60930AE83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7833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514B4CF-82E6-434F-813B-F45746C24135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E3F6AEB-E8BF-41BE-B244-44CF52C7AF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4167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4D1043-0D7D-49DE-8AD8-A177E8507140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1C1C606-BFB1-4845-A8C4-E95C21455F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039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CBDA1A9-BC22-4543-BDAA-D49C8DCB9E0B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34863A5-6D4B-4B72-B969-CD306B3FA0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9174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B309B7B-3AE2-44E1-9334-570AE4CFC2CE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F90C1CE-1C2C-4F33-97ED-271124B1E0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0497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EA7B1F8-9182-4616-927E-BA33F38FA102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B95B40D-EB20-4947-90F3-BD016CA5C6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7081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2AE7BF1-83A7-4663-9BD1-567F5134BC5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6558EDC-629F-41FC-9D70-580247A864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57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EF815AE-79D5-4126-8CA1-B8DD647BE5B9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E07961C-B429-457B-9AAB-39F5B24D52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8511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01093CB-7748-4504-B6E2-6D4A674BE227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52807A6-E769-4C52-93F5-3349B5BB30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8404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CC1B523-7079-4435-B4BC-054C5B26A0DC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389C038-C6E1-4FA3-BA15-E130A35B59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5619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799">
              <a:lnSpc>
                <a:spcPts val="1900"/>
              </a:lnSpc>
            </a:pPr>
            <a:fld id="{81D60167-4931-47E6-BA6A-407CBD079E47}" type="slidenum">
              <a:rPr lang="en-US" altLang="zh-TW" spc="-7" smtClean="0">
                <a:solidFill>
                  <a:prstClr val="black"/>
                </a:solidFill>
              </a:rPr>
              <a:pPr marL="50799">
                <a:lnSpc>
                  <a:spcPts val="1900"/>
                </a:lnSpc>
              </a:pPr>
              <a:t>‹#›</a:t>
            </a:fld>
            <a:endParaRPr lang="en-US" altLang="zh-TW" spc="-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22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476" y="590989"/>
            <a:ext cx="9164952" cy="410433"/>
          </a:xfrm>
        </p:spPr>
        <p:txBody>
          <a:bodyPr lIns="0" tIns="0" rIns="0" bIns="0"/>
          <a:lstStyle>
            <a:lvl1pPr>
              <a:defRPr sz="2667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8388" y="1942538"/>
            <a:ext cx="6858000" cy="246221"/>
          </a:xfrm>
        </p:spPr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799">
              <a:lnSpc>
                <a:spcPts val="1900"/>
              </a:lnSpc>
            </a:pPr>
            <a:fld id="{81D60167-4931-47E6-BA6A-407CBD079E47}" type="slidenum">
              <a:rPr lang="en-US" altLang="zh-TW" spc="-7" smtClean="0">
                <a:solidFill>
                  <a:prstClr val="black"/>
                </a:solidFill>
              </a:rPr>
              <a:pPr marL="50799">
                <a:lnSpc>
                  <a:spcPts val="1900"/>
                </a:lnSpc>
              </a:pPr>
              <a:t>‹#›</a:t>
            </a:fld>
            <a:endParaRPr lang="en-US" altLang="zh-TW" spc="-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683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476" y="590989"/>
            <a:ext cx="9164952" cy="410433"/>
          </a:xfrm>
        </p:spPr>
        <p:txBody>
          <a:bodyPr lIns="0" tIns="0" rIns="0" bIns="0"/>
          <a:lstStyle>
            <a:lvl1pPr>
              <a:defRPr sz="2667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799">
              <a:lnSpc>
                <a:spcPts val="1900"/>
              </a:lnSpc>
            </a:pPr>
            <a:fld id="{81D60167-4931-47E6-BA6A-407CBD079E47}" type="slidenum">
              <a:rPr lang="en-US" altLang="zh-TW" spc="-7" smtClean="0">
                <a:solidFill>
                  <a:prstClr val="black"/>
                </a:solidFill>
              </a:rPr>
              <a:pPr marL="50799">
                <a:lnSpc>
                  <a:spcPts val="1900"/>
                </a:lnSpc>
              </a:pPr>
              <a:t>‹#›</a:t>
            </a:fld>
            <a:endParaRPr lang="en-US" altLang="zh-TW" spc="-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192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476" y="590989"/>
            <a:ext cx="9164952" cy="410433"/>
          </a:xfrm>
        </p:spPr>
        <p:txBody>
          <a:bodyPr lIns="0" tIns="0" rIns="0" bIns="0"/>
          <a:lstStyle>
            <a:lvl1pPr>
              <a:defRPr sz="2667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799">
              <a:lnSpc>
                <a:spcPts val="1900"/>
              </a:lnSpc>
            </a:pPr>
            <a:fld id="{81D60167-4931-47E6-BA6A-407CBD079E47}" type="slidenum">
              <a:rPr lang="en-US" altLang="zh-TW" spc="-7" smtClean="0">
                <a:solidFill>
                  <a:prstClr val="black"/>
                </a:solidFill>
              </a:rPr>
              <a:pPr marL="50799">
                <a:lnSpc>
                  <a:spcPts val="1900"/>
                </a:lnSpc>
              </a:pPr>
              <a:t>‹#›</a:t>
            </a:fld>
            <a:endParaRPr lang="en-US" altLang="zh-TW" spc="-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46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1544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1544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799">
              <a:lnSpc>
                <a:spcPts val="1900"/>
              </a:lnSpc>
            </a:pPr>
            <a:fld id="{81D60167-4931-47E6-BA6A-407CBD079E47}" type="slidenum">
              <a:rPr lang="en-US" altLang="zh-TW" spc="-7" smtClean="0">
                <a:solidFill>
                  <a:prstClr val="black"/>
                </a:solidFill>
              </a:rPr>
              <a:pPr marL="50799">
                <a:lnSpc>
                  <a:spcPts val="1900"/>
                </a:lnSpc>
              </a:pPr>
              <a:t>‹#›</a:t>
            </a:fld>
            <a:endParaRPr lang="en-US" altLang="zh-TW" spc="-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922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圖片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5800" y="6248400"/>
            <a:ext cx="1905000" cy="457200"/>
          </a:xfrm>
        </p:spPr>
        <p:txBody>
          <a:bodyPr/>
          <a:lstStyle>
            <a:lvl1pPr>
              <a:defRPr b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143448-256E-4330-87E5-A40541EA231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53485202"/>
      </p:ext>
    </p:extLst>
  </p:cSld>
  <p:clrMapOvr>
    <a:masterClrMapping/>
  </p:clrMapOvr>
  <p:transition spd="slow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534A943-09ED-46B9-AF9A-3EF632243C5B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11FD89-5799-4381-8F6F-E046BE38C2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080649"/>
      </p:ext>
    </p:extLst>
  </p:cSld>
  <p:clrMapOvr>
    <a:masterClrMapping/>
  </p:clrMapOvr>
  <p:transition spd="slow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>
                <a:ea typeface="書法家顏楷體" panose="0201060900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06D964F-FB31-4779-9A7C-93990F3CFE8E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CDC772-8ACE-4344-85BD-CEA3F5F244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273097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4640055-00B1-41F9-BB68-EDD4CB05D4C5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4D4EDB-8066-4907-A134-A8FFB4B68D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4297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7BD3C1E-4CE3-4BD3-97ED-E74F10FD94A5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2E6ED2-2A96-4A5D-AF2F-E21B98C0E1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459223"/>
      </p:ext>
    </p:extLst>
  </p:cSld>
  <p:clrMapOvr>
    <a:masterClrMapping/>
  </p:clrMapOvr>
  <p:transition spd="slow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032F515-E32F-419A-BACC-637D93F2D814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31FA2B-1A03-42CE-BC05-8143F4546A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5040761"/>
      </p:ext>
    </p:extLst>
  </p:cSld>
  <p:clrMapOvr>
    <a:masterClrMapping/>
  </p:clrMapOvr>
  <p:transition spd="slow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356482E-C367-40E0-ACDB-65E13CDDC394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B9002B-8E5A-4DA5-9425-B1D0FAE518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9403130"/>
      </p:ext>
    </p:extLst>
  </p:cSld>
  <p:clrMapOvr>
    <a:masterClrMapping/>
  </p:clrMapOvr>
  <p:transition spd="slow">
    <p:randomBa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42C42FC-7F6C-490F-BD60-C62C02D9BB35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3C7522-D24A-49DF-AF4E-C884128DBE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508980"/>
      </p:ext>
    </p:extLst>
  </p:cSld>
  <p:clrMapOvr>
    <a:masterClrMapping/>
  </p:clrMapOvr>
  <p:transition spd="slow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7160D5-A8DD-4424-91BE-A2F0461012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9254764"/>
      </p:ext>
    </p:extLst>
  </p:cSld>
  <p:clrMapOvr>
    <a:masterClrMapping/>
  </p:clrMapOvr>
  <p:transition spd="slow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894395-6FCF-47E9-A8FF-05EC33F4A9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8351155"/>
      </p:ext>
    </p:extLst>
  </p:cSld>
  <p:clrMapOvr>
    <a:masterClrMapping/>
  </p:clrMapOvr>
  <p:transition spd="slow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4B4BC7-A0C9-460B-B25C-293068D95B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7381059"/>
      </p:ext>
    </p:extLst>
  </p:cSld>
  <p:clrMapOvr>
    <a:masterClrMapping/>
  </p:clrMapOvr>
  <p:transition spd="slow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AC261A-36A1-4F52-B55B-689F9F0C36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105636"/>
      </p:ext>
    </p:extLst>
  </p:cSld>
  <p:clrMapOvr>
    <a:masterClrMapping/>
  </p:clrMapOvr>
  <p:transition spd="slow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51EFFA9-B26F-4707-92F9-E0DB5DD343A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3846C59-A3D4-4E01-B616-8AA38598DC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6559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C922CCD-5C36-4BA1-8C2B-7EEA9304A6D2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48BCE6A-6031-4E70-9BA9-59C43FBD3D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59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5B415D3-1958-49D4-BDD9-10A962AECEB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CE654E-B58E-4489-B156-D7CF385209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91723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F483F0A-C322-4670-B76A-339883366DF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F3F60B5-BD88-4C46-B2CA-9A702C011C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9674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992CAD0-E845-480F-9856-20EAF2FC3C5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F463CE6-B492-484E-ABAD-680474FEF1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1707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C461452-D755-4A16-B4DE-AF00A4ACA74A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CD5C4C-0736-44A2-A69D-AAADF03073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9068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295C0F-7CD0-4CA0-AB63-4E9E0903D229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0DC90E4-17D9-45E8-B248-BB79D1FDB1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7279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9CC0BF4-E5BD-46B5-A55F-62AF5B37BCE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B9BE547-6A69-4829-A6E4-9872261C85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4995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7E0AB9F-ACDC-48B2-A556-29B149D382E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7C3CDF7-66D9-4DDA-9C95-BE5258B144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93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2F60A46-54C2-4F65-840B-6A9A95468431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4A16F5A-33CE-48B1-9673-6487C87790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7870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08916BD-002A-4B0A-A902-29111D8E8C4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E3A34ED-70F6-4CA2-B477-6F545AA87D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2561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A6FC648-2386-4631-ADDF-8D0D8FDBC79A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BBF6FEC-8F8C-41CA-B65B-E2ECF851A6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23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ECEB28E-6809-4936-9AD6-247FAF605F7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DD34685-4BA8-4995-9366-13C995ECDB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88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BC102A0-234A-464D-B843-9394DF3A3FD1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C419B3F-D041-4EF2-8929-54E1589EBD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39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A261DBA-924A-4D80-8E22-CD74D9D3F22B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BC825AC-CCBC-48EA-B770-26E71EFB84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62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090AB2-7369-4866-B6AB-FCBB31237316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68C1B0D-AE2E-497B-A85E-148D311AE5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188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1AC1B0-FC7D-4B79-A58E-8D5792EAFA43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465917D-F6EE-4CEE-88D0-4A844D5CB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36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C7B0F-0B49-4784-BFDB-ED1D5208C95F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7867-B99C-467B-98DE-3CFBAEF33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7431674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777F867-41B6-4758-95E0-CC93FA96F6A3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F5E1FC1-DD48-475D-A7C5-BD7B16ECF4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16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C901CFD-0F10-4D51-AA0B-652105B149F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B5A58E5-0640-4EA4-8919-AB4372836B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17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5CE19B8-9834-4A9C-834D-8778EF932CE8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EC8D0B8-2D40-4571-ADA6-0FBE21FF95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61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圖片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5800" y="6248400"/>
            <a:ext cx="1905000" cy="457200"/>
          </a:xfrm>
        </p:spPr>
        <p:txBody>
          <a:bodyPr/>
          <a:lstStyle>
            <a:lvl1pPr>
              <a:defRPr b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11A863-04AC-46A6-8D7D-F5695EB7BD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938801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24F11F-04D2-4046-8C6C-34BDBFA678E8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AA78E6-9531-4F25-9F87-5C0D8F41D30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1935779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>
                <a:ea typeface="書法家顏楷體" panose="0201060900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0F8A61E-4C75-45C2-B3B1-06A5D3F31627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D9C4C6-A699-4F04-B5B0-CA7B0711D14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94000727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2C03170-B19F-4B40-913C-E0944DB0A057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03EAAB-9ECF-47D8-8893-270150262B3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13858038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8134304-9FDF-4385-BBEB-1B60051F573C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5F2898-A11A-4E36-A85F-1C97D6FE68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36529266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68AE4B4-8D1D-4146-B3E1-A40E90E997FB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C15C59-3169-42B9-88F2-B61D8CC8ABD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69836976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C0CE555-B896-4A35-A2FD-6DF2CAB316BD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5823DB-97EA-4D19-B91B-10B962C1285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6560977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>
                <a:ea typeface="書法家顏楷體" panose="0201060900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C0BD-C338-4AD4-98B8-BC31D8BFF033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88C0-F78E-4A87-A914-7D3C8DB030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5399147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CDBB06-DC37-40FA-94A6-6C61A280C9E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472204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12B0EC-37E8-4864-A2D4-EEC24480F4C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740041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3C4BB3-10E0-4ADA-A333-6C4D394EAE0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48935776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4E09A6-12FB-41A4-96F5-308F4241A0E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26143181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AB00D18-A9B4-4D4B-90FE-6A0D22569E4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B4C1E4F-6DE1-4B91-9652-4E406D0861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6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3213762-DD60-48ED-BC2A-800F0C09AEF9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EB7D181-0A79-4379-92F9-A39900790C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84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1BDEB35-459F-414E-AE23-273A0E8DF2D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2E9EF78-D9C8-4194-9F23-7827408F4E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00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F480233-E8F5-4C9D-912D-641B31E71FD3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1D7A271-DE63-4F19-809A-81303A2E0C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957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2F5EB51-B17C-48F5-80B6-DB361CAC3C1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598D3EF-67E8-49BC-AEA1-6385DCFC6C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583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13546BE-538A-4D7F-85B2-669CAD8B1557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28BACE6-AFA5-45F8-8245-0B2041283A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0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1C41-09CB-44BC-B3BB-EE4EF464B112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AA99-84F2-4ADF-8004-644C72ED1A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261436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6934513-64C1-4F96-BD0A-43EEA7662C42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445B2E2-CF35-4968-858B-1BD781418D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27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737675-430E-41B8-BAEB-2C54EF15ECAC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FD820E8-0BE5-4189-A4C6-D8463DC924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15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447DD75-E2D7-43E6-95EA-25DA748FF7B5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6240F7A-D70E-45B2-9566-C8C21BFFFC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55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FAE16C4-2252-452C-88DE-3AD5F42E6ADB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E3DB31-B8A5-4AC5-A88E-D88605E2A7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383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24EC5B0-0590-49C0-8432-9F5198B144AB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1C77578-7CCA-46AC-906D-0964B489D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144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6535894-4E54-4717-9A28-FFFE82EC2A1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30F6B5A-AF42-4D60-B640-DBFA0BDBEB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109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F3ADA92-4B7B-4A98-A3E9-34A3DFF3A8D9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739038D-E854-4314-8ADF-86182FEDD8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236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FDBFEDC-AE81-4712-A484-9D5A1C053BDE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BA5A798-3BA3-48D6-A0BD-4FDD572C93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205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A63EA7-FDED-46EB-B1C5-68B4917BBB47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BA3668E-188D-4E4F-A2BA-D3FCFB9759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7445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D91C33F-E08B-45E9-BED9-9825A0E06B32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E3B66A6-D9F7-4F16-948B-C7F9EFE073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9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7A4C-CDAB-434C-94C3-634215B83AF7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F048-305D-40A1-A6C5-85654E6E6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1666693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A15934E-0FCA-4915-A37D-F8F6F176B00A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19438F9-82F0-483A-94B4-31BD352B68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248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74715C-5673-4DC4-8A68-F3201E59D0B0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057DDD3-86F7-4901-9CE1-083DB2DF80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42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F932D44-FAEE-474C-8191-32D8CA614DF9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27DA4D8-4348-4C90-B41E-7A7C880F57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418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7884063-93F8-4D98-95B9-D5C0DAB4DB2B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D56FE4-661E-40F0-AA68-C4298FB47C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170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7187123-A297-41E4-A9C8-E6A79D1D19C1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D8A04EA-FBF5-4C28-86BE-579F258B52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697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0567199-A511-45B4-A1D5-C588E00B2142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4078CBA-C68C-4143-ACEF-E02037EEEC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898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83500F9-F9A4-4062-8462-3D256B9E2D6C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50CFB7C-3456-4227-A07D-38994C08D5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217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7002B6A-44C2-4643-ACA3-253C4D6147D7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E17B8ED-611A-47C8-B94A-E5A03FBA26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648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28B50A2-E21F-4F65-8079-DB8DA43A57E2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838ECF3-FEE2-4DDE-8050-D4181F0759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970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4DBF253-A189-4053-95F8-305C2F046C67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7679A77-4CC2-49ED-B980-D125FE43D2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45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E205-957E-46D7-AB28-04C0DDBFD2FE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F4E9-7E2E-4BEB-B6B4-02DF9458F7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989406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48F0B5F-F8D5-4040-9E6A-2755C966CE91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AEFC06-A3BC-4892-A93D-0ED7C93140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03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A61D5B1-14D2-45CB-BBE7-1A2EB62C1474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AFBD84C-B8C8-4C3E-B7B7-7AE4D1586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9915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B34BF81-DB25-48C8-9E04-F86AE358B289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693A893-696D-492B-A90B-7B359BF119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860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3F9A66D-F9C9-42C0-97C7-4F8B026BF337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B1C2A98-3492-4A0A-91FB-8C3437BF52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520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BC69971-F964-40C6-BC92-678CBEC376C2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A3D3CF7-5026-4915-8E01-77F46AAC0A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353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F0EA73B-FC2C-4CFF-B238-E6C6AAED673E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C76B8C8-F1F6-4DD0-BBD2-A391F295A1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227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0FE654A-BABC-491D-8A5E-516B03DED22D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D94A79B-3FA8-4C24-9E83-B77AE9AC3B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3560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圖片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5800" y="6248400"/>
            <a:ext cx="1905000" cy="457200"/>
          </a:xfrm>
        </p:spPr>
        <p:txBody>
          <a:bodyPr/>
          <a:lstStyle>
            <a:lvl1pPr>
              <a:defRPr b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95B3F1-7E17-4B91-92D2-D75C19FC8A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4215812"/>
      </p:ext>
    </p:extLst>
  </p:cSld>
  <p:clrMapOvr>
    <a:masterClrMapping/>
  </p:clrMapOvr>
  <p:transition spd="slow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FEF3F2-4A5A-474C-A7D4-71648C8062C9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173038-4646-45B5-8F85-7F115788A3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5060722"/>
      </p:ext>
    </p:extLst>
  </p:cSld>
  <p:clrMapOvr>
    <a:masterClrMapping/>
  </p:clrMapOvr>
  <p:transition spd="slow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>
                <a:ea typeface="書法家顏楷體" panose="0201060900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D13B639-8135-424F-A967-2F99EE42F378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C8C05C-0C68-460D-9F83-97E60A5CF7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329697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443A9-E2B4-4BCC-BE98-1C3C74D77A24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0BDE3-7010-44CA-8E2E-CF36864298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1130039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A5EACB7-0E68-46F4-8B90-44C5FFAC3F2F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CE3911-1CEB-459F-8400-D0F7090E5B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960560"/>
      </p:ext>
    </p:extLst>
  </p:cSld>
  <p:clrMapOvr>
    <a:masterClrMapping/>
  </p:clrMapOvr>
  <p:transition spd="slow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F8F10C7-46F1-40FB-8CEE-EC24299D44C5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CF7642-9C83-41F0-94B2-8524892867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888590"/>
      </p:ext>
    </p:extLst>
  </p:cSld>
  <p:clrMapOvr>
    <a:masterClrMapping/>
  </p:clrMapOvr>
  <p:transition spd="slow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74EE58C-BED6-47CA-8DA8-470FB0D3E290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74A0C0-3857-4353-9FD2-45B9C4F43C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5172010"/>
      </p:ext>
    </p:extLst>
  </p:cSld>
  <p:clrMapOvr>
    <a:masterClrMapping/>
  </p:clrMapOvr>
  <p:transition spd="slow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CF9719F-B986-4AB4-8C17-0372411253B4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BE1D58-D65D-4CF3-84F3-678B2BFC59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522657"/>
      </p:ext>
    </p:extLst>
  </p:cSld>
  <p:clrMapOvr>
    <a:masterClrMapping/>
  </p:clrMapOvr>
  <p:transition spd="slow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F23ED3-4402-48C6-ADF9-F7E1903E38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2439325"/>
      </p:ext>
    </p:extLst>
  </p:cSld>
  <p:clrMapOvr>
    <a:masterClrMapping/>
  </p:clrMapOvr>
  <p:transition spd="slow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4A1122-12D5-4FB2-9315-7F8CBCE919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8571264"/>
      </p:ext>
    </p:extLst>
  </p:cSld>
  <p:clrMapOvr>
    <a:masterClrMapping/>
  </p:clrMapOvr>
  <p:transition spd="slow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AAA6DF-D2F6-4E3A-85E5-BCC371C3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6848673"/>
      </p:ext>
    </p:extLst>
  </p:cSld>
  <p:clrMapOvr>
    <a:masterClrMapping/>
  </p:clrMapOvr>
  <p:transition spd="slow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66151E-6381-479C-BEB5-2F8FE3673F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0389568"/>
      </p:ext>
    </p:extLst>
  </p:cSld>
  <p:clrMapOvr>
    <a:masterClrMapping/>
  </p:clrMapOvr>
  <p:transition spd="slow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sz="18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圖片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5800" y="6248400"/>
            <a:ext cx="1905000" cy="457200"/>
          </a:xfrm>
        </p:spPr>
        <p:txBody>
          <a:bodyPr/>
          <a:lstStyle>
            <a:lvl1pPr>
              <a:defRPr b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E23BE0-4A72-4326-9A36-5A21E3806E5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6848187"/>
      </p:ext>
    </p:extLst>
  </p:cSld>
  <p:clrMapOvr>
    <a:masterClrMapping/>
  </p:clrMapOvr>
  <p:transition spd="slow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1CC7B0F-0B49-4784-BFDB-ED1D5208C95F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3F7C6D7-AF2A-42D4-94B8-7231CDAEED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120519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5A3F3-A9FF-4E83-A086-F2C00C73D0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3202731"/>
      </p:ext>
    </p:extLst>
  </p:cSld>
  <p:clrMapOvr>
    <a:masterClrMapping/>
  </p:clrMapOvr>
  <p:transition spd="slow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>
                <a:ea typeface="書法家顏楷體" panose="0201060900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4E9C0BD-C338-4AD4-98B8-BC31D8BFF033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FE14D6-8B6B-4856-B020-6829879901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5624319"/>
      </p:ext>
    </p:extLst>
  </p:cSld>
  <p:clrMapOvr>
    <a:masterClrMapping/>
  </p:clrMapOvr>
  <p:transition spd="slow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5E01C41-09CB-44BC-B3BB-EE4EF464B112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A04E3F-52DE-40C0-9074-34A98F1B50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1635277"/>
      </p:ext>
    </p:extLst>
  </p:cSld>
  <p:clrMapOvr>
    <a:masterClrMapping/>
  </p:clrMapOvr>
  <p:transition spd="slow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F607A4C-CDAB-434C-94C3-634215B83AF7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E6270-F491-4F11-8063-E0F80855A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6052439"/>
      </p:ext>
    </p:extLst>
  </p:cSld>
  <p:clrMapOvr>
    <a:masterClrMapping/>
  </p:clrMapOvr>
  <p:transition spd="slow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2D8E205-957E-46D7-AB28-04C0DDBFD2FE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1736DE-352F-486F-A8ED-7EB010698D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572612"/>
      </p:ext>
    </p:extLst>
  </p:cSld>
  <p:clrMapOvr>
    <a:masterClrMapping/>
  </p:clrMapOvr>
  <p:transition spd="slow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DD443A9-E2B4-4BCC-BE98-1C3C74D77A24}" type="datetime1">
              <a:rPr lang="zh-TW" altLang="en-US"/>
              <a:pPr>
                <a:defRPr/>
              </a:pPr>
              <a:t>2020/9/17</a:t>
            </a:fld>
            <a:endParaRPr lang="en-US" altLang="zh-TW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EC7F94-01B4-4477-97FC-583EEB1CC5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9277807"/>
      </p:ext>
    </p:extLst>
  </p:cSld>
  <p:clrMapOvr>
    <a:masterClrMapping/>
  </p:clrMapOvr>
  <p:transition spd="slow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B0F8B7-239F-47E5-9A6D-A7206DBC39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4371392"/>
      </p:ext>
    </p:extLst>
  </p:cSld>
  <p:clrMapOvr>
    <a:masterClrMapping/>
  </p:clrMapOvr>
  <p:transition spd="slow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10FE1B-44C8-4F02-A641-ECC6D45E6E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5254450"/>
      </p:ext>
    </p:extLst>
  </p:cSld>
  <p:clrMapOvr>
    <a:masterClrMapping/>
  </p:clrMapOvr>
  <p:transition spd="slow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文鼎中楷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EC544B-AD4C-4086-96A3-89BF3A31B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5850767"/>
      </p:ext>
    </p:extLst>
  </p:cSld>
  <p:clrMapOvr>
    <a:masterClrMapping/>
  </p:clrMapOvr>
  <p:transition spd="slow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0422C0-0B4A-4356-95F8-FE0B6C39D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3700258"/>
      </p:ext>
    </p:extLst>
  </p:cSld>
  <p:clrMapOvr>
    <a:masterClrMapping/>
  </p:clrMapOvr>
  <p:transition spd="slow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9026448-8FF6-4B73-BE8A-8E384292450A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650C18F-5312-41A1-B288-F011F81E14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34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FFA-8E5D-4A94-902E-824FAA6B67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8368704"/>
      </p:ext>
    </p:extLst>
  </p:cSld>
  <p:clrMapOvr>
    <a:masterClrMapping/>
  </p:clrMapOvr>
  <p:transition spd="slow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7247011-CB64-41C2-A6D1-769D099813C1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0D51437-D7A4-4215-A515-6A9CC81335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25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8B84E7A-BD6F-429D-82F4-A429D9E917D3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F94FDC6-E016-46C3-8B3D-227C929B66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01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C8BDF90-6A49-468E-B395-D21910BF436B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E0C7446-C810-4BFF-9A0F-F52EB0C58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8896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AE7C366-25E1-4589-B5C7-7B97C272B8A6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62E596-EF79-4CAF-8620-F2D2B51C5A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3937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63F15CA-95C8-4F3D-ACEF-FC2A64F25C1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95006A8-5C75-45F2-971E-246AF6F40F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26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E5CF7C3-357E-462B-90D0-E653F896B593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71569BB-8657-4F64-A681-57EF28CC69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6389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C5C6C77-31C2-44D5-977C-F313D7F91CC6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44F81D4-5621-4D83-A3CA-29AA105C77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9129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5E26986-6F44-47D7-9E3F-BB0B4EC3FA2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4433001-4050-47AC-BE1E-75CCF8EBCE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44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157AD19-4AED-4B2B-87A0-3AF978AEA638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AC91B4B-A1DE-4B91-B4DA-0BBE5B7957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281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3048733-A383-4516-A796-C6012269AD6A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4D40474-9BAD-49BF-80BB-A5FE2CF41C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16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theme" Target="../theme/theme1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5.xml"/><Relationship Id="rId9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1E9049D2-1452-4592-AE27-33532CF2D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7" name="圖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9269" r:id="rId1"/>
    <p:sldLayoutId id="2147519270" r:id="rId2"/>
    <p:sldLayoutId id="2147519271" r:id="rId3"/>
    <p:sldLayoutId id="2147519272" r:id="rId4"/>
    <p:sldLayoutId id="2147519273" r:id="rId5"/>
    <p:sldLayoutId id="2147519274" r:id="rId6"/>
    <p:sldLayoutId id="2147519275" r:id="rId7"/>
    <p:sldLayoutId id="2147519265" r:id="rId8"/>
    <p:sldLayoutId id="2147519266" r:id="rId9"/>
    <p:sldLayoutId id="2147519267" r:id="rId10"/>
    <p:sldLayoutId id="2147519268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FD7D7AC-5CDD-49EF-A3B4-50F14DB9F5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85" name="圖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4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0030" r:id="rId1"/>
    <p:sldLayoutId id="2147520031" r:id="rId2"/>
    <p:sldLayoutId id="2147520032" r:id="rId3"/>
    <p:sldLayoutId id="2147520033" r:id="rId4"/>
    <p:sldLayoutId id="2147520034" r:id="rId5"/>
    <p:sldLayoutId id="2147520035" r:id="rId6"/>
    <p:sldLayoutId id="2147520036" r:id="rId7"/>
    <p:sldLayoutId id="2147520037" r:id="rId8"/>
    <p:sldLayoutId id="2147520038" r:id="rId9"/>
    <p:sldLayoutId id="2147520039" r:id="rId10"/>
    <p:sldLayoutId id="2147520040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7DC24CE-9D70-47D7-8373-6485C4BBCAC7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EC741DD-603E-462B-8F7D-13957B891E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512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85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0054" r:id="rId1"/>
    <p:sldLayoutId id="2147520055" r:id="rId2"/>
    <p:sldLayoutId id="2147520056" r:id="rId3"/>
    <p:sldLayoutId id="2147520057" r:id="rId4"/>
    <p:sldLayoutId id="2147520058" r:id="rId5"/>
    <p:sldLayoutId id="2147520059" r:id="rId6"/>
    <p:sldLayoutId id="2147520060" r:id="rId7"/>
    <p:sldLayoutId id="2147520061" r:id="rId8"/>
    <p:sldLayoutId id="2147520062" r:id="rId9"/>
    <p:sldLayoutId id="2147520063" r:id="rId10"/>
    <p:sldLayoutId id="21475200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6358128"/>
            <a:ext cx="9144000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" y="812800"/>
            <a:ext cx="1375833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849" y="0"/>
                </a:lnTo>
              </a:path>
            </a:pathLst>
          </a:custGeom>
          <a:ln w="9144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62000" y="558800"/>
            <a:ext cx="575056" cy="577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5258815" y="833120"/>
            <a:ext cx="3878580" cy="0"/>
          </a:xfrm>
          <a:custGeom>
            <a:avLst/>
            <a:gdLst/>
            <a:ahLst/>
            <a:cxnLst/>
            <a:rect l="l" t="t" r="r" b="b"/>
            <a:pathLst>
              <a:path w="2908934">
                <a:moveTo>
                  <a:pt x="0" y="0"/>
                </a:moveTo>
                <a:lnTo>
                  <a:pt x="2908795" y="0"/>
                </a:lnTo>
              </a:path>
            </a:pathLst>
          </a:custGeom>
          <a:ln w="9144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845311" y="849376"/>
            <a:ext cx="186927" cy="186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076959" y="629921"/>
            <a:ext cx="174735" cy="1767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906271" y="688848"/>
            <a:ext cx="286511" cy="286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65029" y="6423166"/>
            <a:ext cx="371847" cy="3880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0476" y="590989"/>
            <a:ext cx="916495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8388" y="1942538"/>
            <a:ext cx="6858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kumimoji="0" lang="en-US" sz="2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9/17/2020</a:t>
            </a:fld>
            <a:endParaRPr kumimoji="0" lang="en-US" sz="24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6388" y="6135978"/>
            <a:ext cx="329353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799"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fld id="{81D60167-4931-47E6-BA6A-407CBD079E47}" type="slidenum">
              <a:rPr kumimoji="0" lang="en-US" altLang="zh-TW" spc="-7" smtClean="0">
                <a:solidFill>
                  <a:prstClr val="black"/>
                </a:solidFill>
              </a:rPr>
              <a:pPr marL="50799" eaLnBrk="1" fontAlgn="auto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altLang="zh-TW" spc="-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1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0073" r:id="rId1"/>
    <p:sldLayoutId id="2147520074" r:id="rId2"/>
    <p:sldLayoutId id="2147520075" r:id="rId3"/>
    <p:sldLayoutId id="2147520076" r:id="rId4"/>
    <p:sldLayoutId id="21475200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585">
        <a:defRPr>
          <a:latin typeface="+mn-lt"/>
          <a:ea typeface="+mn-ea"/>
          <a:cs typeface="+mn-cs"/>
        </a:defRPr>
      </a:lvl2pPr>
      <a:lvl3pPr marL="1219170">
        <a:defRPr>
          <a:latin typeface="+mn-lt"/>
          <a:ea typeface="+mn-ea"/>
          <a:cs typeface="+mn-cs"/>
        </a:defRPr>
      </a:lvl3pPr>
      <a:lvl4pPr marL="1828754">
        <a:defRPr>
          <a:latin typeface="+mn-lt"/>
          <a:ea typeface="+mn-ea"/>
          <a:cs typeface="+mn-cs"/>
        </a:defRPr>
      </a:lvl4pPr>
      <a:lvl5pPr marL="2438339">
        <a:defRPr>
          <a:latin typeface="+mn-lt"/>
          <a:ea typeface="+mn-ea"/>
          <a:cs typeface="+mn-cs"/>
        </a:defRPr>
      </a:lvl5pPr>
      <a:lvl6pPr marL="3047924">
        <a:defRPr>
          <a:latin typeface="+mn-lt"/>
          <a:ea typeface="+mn-ea"/>
          <a:cs typeface="+mn-cs"/>
        </a:defRPr>
      </a:lvl6pPr>
      <a:lvl7pPr marL="3657509">
        <a:defRPr>
          <a:latin typeface="+mn-lt"/>
          <a:ea typeface="+mn-ea"/>
          <a:cs typeface="+mn-cs"/>
        </a:defRPr>
      </a:lvl7pPr>
      <a:lvl8pPr marL="4267093">
        <a:defRPr>
          <a:latin typeface="+mn-lt"/>
          <a:ea typeface="+mn-ea"/>
          <a:cs typeface="+mn-cs"/>
        </a:defRPr>
      </a:lvl8pPr>
      <a:lvl9pPr marL="4876678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958301F-A5CE-4E3D-8A44-1C40165D4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9" name="圖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14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0079" r:id="rId1"/>
    <p:sldLayoutId id="2147520080" r:id="rId2"/>
    <p:sldLayoutId id="2147520081" r:id="rId3"/>
    <p:sldLayoutId id="2147520082" r:id="rId4"/>
    <p:sldLayoutId id="2147520083" r:id="rId5"/>
    <p:sldLayoutId id="2147520084" r:id="rId6"/>
    <p:sldLayoutId id="2147520085" r:id="rId7"/>
    <p:sldLayoutId id="2147520086" r:id="rId8"/>
    <p:sldLayoutId id="2147520087" r:id="rId9"/>
    <p:sldLayoutId id="2147520088" r:id="rId10"/>
    <p:sldLayoutId id="2147520089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9BA7208-AA1D-47B4-BED7-FD1DFF5944D4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0C0459C-CE6C-4A23-A0ED-E6CF8C473B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7175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2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0091" r:id="rId1"/>
    <p:sldLayoutId id="2147520092" r:id="rId2"/>
    <p:sldLayoutId id="2147520093" r:id="rId3"/>
    <p:sldLayoutId id="2147520094" r:id="rId4"/>
    <p:sldLayoutId id="2147520095" r:id="rId5"/>
    <p:sldLayoutId id="2147520096" r:id="rId6"/>
    <p:sldLayoutId id="2147520097" r:id="rId7"/>
    <p:sldLayoutId id="2147520098" r:id="rId8"/>
    <p:sldLayoutId id="2147520099" r:id="rId9"/>
    <p:sldLayoutId id="2147520100" r:id="rId10"/>
    <p:sldLayoutId id="21475201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BC5B167-DD5A-4DDE-A5A8-3AD98C5F21DB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21F52C2-654F-46AB-9A3C-A9C62BED48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079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19287" r:id="rId1"/>
    <p:sldLayoutId id="2147519288" r:id="rId2"/>
    <p:sldLayoutId id="2147519289" r:id="rId3"/>
    <p:sldLayoutId id="2147519290" r:id="rId4"/>
    <p:sldLayoutId id="2147519291" r:id="rId5"/>
    <p:sldLayoutId id="2147519292" r:id="rId6"/>
    <p:sldLayoutId id="2147519293" r:id="rId7"/>
    <p:sldLayoutId id="2147519294" r:id="rId8"/>
    <p:sldLayoutId id="2147519295" r:id="rId9"/>
    <p:sldLayoutId id="2147519296" r:id="rId10"/>
    <p:sldLayoutId id="21475192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0C651B7-8645-47DA-B2FA-1CA43D7F0C2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7" name="圖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9686" r:id="rId1"/>
    <p:sldLayoutId id="2147519687" r:id="rId2"/>
    <p:sldLayoutId id="2147519688" r:id="rId3"/>
    <p:sldLayoutId id="2147519689" r:id="rId4"/>
    <p:sldLayoutId id="2147519690" r:id="rId5"/>
    <p:sldLayoutId id="2147519691" r:id="rId6"/>
    <p:sldLayoutId id="2147519692" r:id="rId7"/>
    <p:sldLayoutId id="2147519693" r:id="rId8"/>
    <p:sldLayoutId id="2147519694" r:id="rId9"/>
    <p:sldLayoutId id="2147519695" r:id="rId10"/>
    <p:sldLayoutId id="2147519696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E030B18-43B3-4B7C-AB66-A6A7F90AEAA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92E9D51-AE98-455F-93FE-FB30BF5195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9859" r:id="rId1"/>
    <p:sldLayoutId id="2147519860" r:id="rId2"/>
    <p:sldLayoutId id="2147519861" r:id="rId3"/>
    <p:sldLayoutId id="2147519862" r:id="rId4"/>
    <p:sldLayoutId id="2147519863" r:id="rId5"/>
    <p:sldLayoutId id="2147519864" r:id="rId6"/>
    <p:sldLayoutId id="2147519865" r:id="rId7"/>
    <p:sldLayoutId id="2147519866" r:id="rId8"/>
    <p:sldLayoutId id="2147519867" r:id="rId9"/>
    <p:sldLayoutId id="2147519868" r:id="rId10"/>
    <p:sldLayoutId id="21475198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76C22E4-EEFA-42FA-B02B-AC80DF91C2E4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2ACED39-66BB-4A5E-A873-0A1F83394C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9920" r:id="rId1"/>
    <p:sldLayoutId id="2147519921" r:id="rId2"/>
    <p:sldLayoutId id="2147519922" r:id="rId3"/>
    <p:sldLayoutId id="2147519923" r:id="rId4"/>
    <p:sldLayoutId id="2147519924" r:id="rId5"/>
    <p:sldLayoutId id="2147519925" r:id="rId6"/>
    <p:sldLayoutId id="2147519926" r:id="rId7"/>
    <p:sldLayoutId id="2147519927" r:id="rId8"/>
    <p:sldLayoutId id="2147519928" r:id="rId9"/>
    <p:sldLayoutId id="2147519929" r:id="rId10"/>
    <p:sldLayoutId id="21475199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8593EB2-6513-45E0-86EF-F150D8209454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002DF51-6967-4ED2-84DF-EBB66DC9CD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21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9970" r:id="rId1"/>
    <p:sldLayoutId id="2147519971" r:id="rId2"/>
    <p:sldLayoutId id="2147519972" r:id="rId3"/>
    <p:sldLayoutId id="2147519973" r:id="rId4"/>
    <p:sldLayoutId id="2147519974" r:id="rId5"/>
    <p:sldLayoutId id="2147519975" r:id="rId6"/>
    <p:sldLayoutId id="2147519976" r:id="rId7"/>
    <p:sldLayoutId id="2147519977" r:id="rId8"/>
    <p:sldLayoutId id="2147519978" r:id="rId9"/>
    <p:sldLayoutId id="2147519979" r:id="rId10"/>
    <p:sldLayoutId id="21475199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30D0C99-3200-4BD1-BF5D-3BADE28DBC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7" name="圖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9994" r:id="rId1"/>
    <p:sldLayoutId id="2147519995" r:id="rId2"/>
    <p:sldLayoutId id="2147519996" r:id="rId3"/>
    <p:sldLayoutId id="2147519997" r:id="rId4"/>
    <p:sldLayoutId id="2147519998" r:id="rId5"/>
    <p:sldLayoutId id="2147519999" r:id="rId6"/>
    <p:sldLayoutId id="2147520000" r:id="rId7"/>
    <p:sldLayoutId id="2147520001" r:id="rId8"/>
    <p:sldLayoutId id="2147520002" r:id="rId9"/>
    <p:sldLayoutId id="2147520003" r:id="rId10"/>
    <p:sldLayoutId id="2147520004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TW" altLang="zh-TW" sz="2400" smtClean="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3B8D995-E2E9-4D02-ACED-963941E863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85" name="圖片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876925"/>
            <a:ext cx="842486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0006" r:id="rId1"/>
    <p:sldLayoutId id="2147520007" r:id="rId2"/>
    <p:sldLayoutId id="2147520008" r:id="rId3"/>
    <p:sldLayoutId id="2147520009" r:id="rId4"/>
    <p:sldLayoutId id="2147520010" r:id="rId5"/>
    <p:sldLayoutId id="2147520011" r:id="rId6"/>
    <p:sldLayoutId id="2147520012" r:id="rId7"/>
    <p:sldLayoutId id="2147520013" r:id="rId8"/>
    <p:sldLayoutId id="2147520014" r:id="rId9"/>
    <p:sldLayoutId id="2147520015" r:id="rId10"/>
    <p:sldLayoutId id="2147520016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96EC574-2868-428A-8D0C-30A315DBC73F}" type="datetime1">
              <a:rPr lang="zh-TW" altLang="en-US"/>
              <a:pPr>
                <a:defRPr/>
              </a:pPr>
              <a:t>2020/9/17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BF5EB1E-32BC-4CEE-BA35-31ED64558D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43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0018" r:id="rId1"/>
    <p:sldLayoutId id="2147520019" r:id="rId2"/>
    <p:sldLayoutId id="2147520020" r:id="rId3"/>
    <p:sldLayoutId id="2147520021" r:id="rId4"/>
    <p:sldLayoutId id="2147520022" r:id="rId5"/>
    <p:sldLayoutId id="2147520023" r:id="rId6"/>
    <p:sldLayoutId id="2147520024" r:id="rId7"/>
    <p:sldLayoutId id="2147520025" r:id="rId8"/>
    <p:sldLayoutId id="2147520026" r:id="rId9"/>
    <p:sldLayoutId id="2147520027" r:id="rId10"/>
    <p:sldLayoutId id="2147520028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ac.edu.tw/apply109/Classification_NextYear.php" TargetMode="Externa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cac.edu.tw/apply109/Classification_NextYear.php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196752"/>
            <a:ext cx="8166100" cy="1729011"/>
          </a:xfrm>
        </p:spPr>
        <p:txBody>
          <a:bodyPr/>
          <a:lstStyle/>
          <a:p>
            <a:pPr eaLnBrk="1" hangingPunct="1"/>
            <a:r>
              <a:rPr lang="en-US" altLang="zh-TW" sz="4000" dirty="0" smtClean="0">
                <a:solidFill>
                  <a:srgbClr val="7030A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文鼎中楷" panose="020B0609010101010101" pitchFamily="49" charset="-120"/>
              </a:rPr>
              <a:t>  111</a:t>
            </a:r>
            <a:r>
              <a:rPr lang="zh-TW" altLang="en-US" sz="4000" dirty="0" smtClean="0">
                <a:solidFill>
                  <a:srgbClr val="7030A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文鼎中楷" panose="020B0609010101010101" pitchFamily="49" charset="-120"/>
              </a:rPr>
              <a:t>大學考招新趨勢</a:t>
            </a:r>
            <a:r>
              <a:rPr lang="en-US" altLang="zh-TW" sz="4000" dirty="0" smtClean="0">
                <a:solidFill>
                  <a:srgbClr val="7030A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文鼎中楷" panose="020B0609010101010101" pitchFamily="49" charset="-120"/>
              </a:rPr>
              <a:t/>
            </a:r>
            <a:br>
              <a:rPr lang="en-US" altLang="zh-TW" sz="4000" dirty="0" smtClean="0">
                <a:solidFill>
                  <a:srgbClr val="7030A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文鼎中楷" panose="020B0609010101010101" pitchFamily="49" charset="-120"/>
              </a:rPr>
            </a:br>
            <a:r>
              <a:rPr lang="en-US" altLang="zh-TW" sz="4000" dirty="0" smtClean="0">
                <a:solidFill>
                  <a:srgbClr val="7030A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文鼎中楷" panose="020B0609010101010101" pitchFamily="49" charset="-120"/>
              </a:rPr>
              <a:t>          </a:t>
            </a:r>
            <a:r>
              <a:rPr lang="zh-TW" altLang="en-US" sz="4000" dirty="0" smtClean="0">
                <a:solidFill>
                  <a:srgbClr val="7030A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文鼎中楷" panose="020B0609010101010101" pitchFamily="49" charset="-120"/>
              </a:rPr>
              <a:t>與個人申請志願選填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860800"/>
            <a:ext cx="5840413" cy="1825625"/>
          </a:xfrm>
        </p:spPr>
        <p:txBody>
          <a:bodyPr/>
          <a:lstStyle/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b="1" dirty="0" smtClean="0"/>
          </a:p>
          <a:p>
            <a:pPr eaLnBrk="1" hangingPunct="1"/>
            <a:r>
              <a:rPr lang="zh-TW" altLang="en-US" sz="2400" b="1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佛光大學副校長  </a:t>
            </a:r>
            <a:endParaRPr lang="en-US" altLang="zh-TW" sz="2400" b="1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graphicFrame>
        <p:nvGraphicFramePr>
          <p:cNvPr id="318468" name="Object 40"/>
          <p:cNvGraphicFramePr>
            <a:graphicFrameLocks noChangeAspect="1"/>
          </p:cNvGraphicFramePr>
          <p:nvPr/>
        </p:nvGraphicFramePr>
        <p:xfrm>
          <a:off x="6516688" y="4941888"/>
          <a:ext cx="14398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2" r:id="rId4" imgW="1926014" imgH="868682" progId="">
                  <p:embed/>
                </p:oleObj>
              </mc:Choice>
              <mc:Fallback>
                <p:oleObj r:id="rId4" imgW="1926014" imgH="868682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941888"/>
                        <a:ext cx="14398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469" name="文字方塊 1"/>
          <p:cNvSpPr txBox="1">
            <a:spLocks noChangeArrowheads="1"/>
          </p:cNvSpPr>
          <p:nvPr/>
        </p:nvSpPr>
        <p:spPr bwMode="auto">
          <a:xfrm>
            <a:off x="6746971" y="92438"/>
            <a:ext cx="23970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dirty="0" smtClean="0">
                <a:latin typeface="Elephant" panose="02020904090505020303" pitchFamily="18" charset="0"/>
                <a:cs typeface="Arial" panose="020B0604020202020204" pitchFamily="34" charset="0"/>
              </a:rPr>
              <a:t>2020/09/19</a:t>
            </a:r>
            <a:r>
              <a:rPr lang="zh-TW" altLang="en-US" sz="1600" dirty="0" smtClean="0">
                <a:latin typeface="Elephant" panose="02020904090505020303" pitchFamily="18" charset="0"/>
                <a:cs typeface="Arial" panose="020B0604020202020204" pitchFamily="34" charset="0"/>
              </a:rPr>
              <a:t>暖暖家長 </a:t>
            </a:r>
            <a:endPara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1847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CCDB40-1D30-418F-BAAA-066B315B0178}" type="slidenum">
              <a:rPr kumimoji="0" lang="en-US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接點 30"/>
          <p:cNvCxnSpPr/>
          <p:nvPr/>
        </p:nvCxnSpPr>
        <p:spPr>
          <a:xfrm flipV="1">
            <a:off x="38100" y="3221038"/>
            <a:ext cx="9069388" cy="4762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74613" y="5122863"/>
            <a:ext cx="9069387" cy="4762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516" name="文字方塊 65"/>
          <p:cNvSpPr txBox="1">
            <a:spLocks noChangeArrowheads="1"/>
          </p:cNvSpPr>
          <p:nvPr/>
        </p:nvSpPr>
        <p:spPr bwMode="auto">
          <a:xfrm>
            <a:off x="6262688" y="1588"/>
            <a:ext cx="1063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1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新聞稿連結</a:t>
            </a:r>
          </a:p>
        </p:txBody>
      </p:sp>
      <p:grpSp>
        <p:nvGrpSpPr>
          <p:cNvPr id="192517" name="群組 1"/>
          <p:cNvGrpSpPr>
            <a:grpSpLocks/>
          </p:cNvGrpSpPr>
          <p:nvPr/>
        </p:nvGrpSpPr>
        <p:grpSpPr bwMode="auto">
          <a:xfrm>
            <a:off x="107950" y="141288"/>
            <a:ext cx="9498013" cy="6562725"/>
            <a:chOff x="176213" y="141288"/>
            <a:chExt cx="9498012" cy="6562725"/>
          </a:xfrm>
        </p:grpSpPr>
        <p:sp>
          <p:nvSpPr>
            <p:cNvPr id="192518" name="文字方塊 3"/>
            <p:cNvSpPr txBox="1">
              <a:spLocks noChangeArrowheads="1"/>
            </p:cNvSpPr>
            <p:nvPr/>
          </p:nvSpPr>
          <p:spPr bwMode="auto">
            <a:xfrm>
              <a:off x="5627688" y="2722563"/>
              <a:ext cx="34798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100" smtClean="0">
                  <a:solidFill>
                    <a:srgbClr val="6A18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＊降低分科測驗選考科目為７科（不考國、英、數乙）</a:t>
              </a:r>
              <a:endParaRPr kumimoji="0" lang="en-US" altLang="zh-TW" sz="1100" smtClean="0">
                <a:solidFill>
                  <a:srgbClr val="6A18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100" smtClean="0">
                  <a:solidFill>
                    <a:srgbClr val="6A18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將規劃大學參採學測考科至多三科為原則</a:t>
              </a: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76213" y="1836738"/>
              <a:ext cx="1658938" cy="565150"/>
            </a:xfrm>
            <a:prstGeom prst="roundRect">
              <a:avLst/>
            </a:prstGeom>
            <a:solidFill>
              <a:srgbClr val="D48282"/>
            </a:solidFill>
            <a:ln>
              <a:solidFill>
                <a:srgbClr val="D48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大學入學測驗</a:t>
              </a: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985963" y="1433513"/>
              <a:ext cx="673100" cy="42386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prstClr val="white">
                      <a:lumMod val="8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學測</a:t>
              </a: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V="1">
              <a:off x="1973263" y="2032000"/>
              <a:ext cx="6048374" cy="508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圓角矩形 7"/>
            <p:cNvSpPr/>
            <p:nvPr/>
          </p:nvSpPr>
          <p:spPr>
            <a:xfrm>
              <a:off x="1985963" y="2227263"/>
              <a:ext cx="673100" cy="40163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prstClr val="white">
                      <a:lumMod val="8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指考</a:t>
              </a:r>
            </a:p>
          </p:txBody>
        </p:sp>
        <p:sp>
          <p:nvSpPr>
            <p:cNvPr id="192523" name="文字方塊 8"/>
            <p:cNvSpPr txBox="1">
              <a:spLocks noChangeArrowheads="1"/>
            </p:cNvSpPr>
            <p:nvPr/>
          </p:nvSpPr>
          <p:spPr bwMode="auto">
            <a:xfrm>
              <a:off x="2695575" y="1455738"/>
              <a:ext cx="15303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必考</a:t>
              </a:r>
              <a:r>
                <a:rPr kumimoji="0" lang="en-US" altLang="zh-TW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endParaRPr kumimoji="0" lang="en-US" altLang="zh-TW" sz="1200" b="1" smtClean="0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參採至多</a:t>
              </a:r>
              <a:r>
                <a:rPr kumimoji="0" lang="en-US" altLang="zh-TW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</a:p>
          </p:txBody>
        </p:sp>
        <p:sp>
          <p:nvSpPr>
            <p:cNvPr id="192524" name="文字方塊 9"/>
            <p:cNvSpPr txBox="1">
              <a:spLocks noChangeArrowheads="1"/>
            </p:cNvSpPr>
            <p:nvPr/>
          </p:nvSpPr>
          <p:spPr bwMode="auto">
            <a:xfrm>
              <a:off x="2757488" y="2197100"/>
              <a:ext cx="1530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endParaRPr kumimoji="0" lang="en-US" altLang="zh-TW" sz="1200" b="1" smtClean="0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自由選考</a:t>
              </a:r>
            </a:p>
          </p:txBody>
        </p:sp>
        <p:sp>
          <p:nvSpPr>
            <p:cNvPr id="192525" name="文字方塊 12"/>
            <p:cNvSpPr txBox="1">
              <a:spLocks noChangeArrowheads="1"/>
            </p:cNvSpPr>
            <p:nvPr/>
          </p:nvSpPr>
          <p:spPr bwMode="auto">
            <a:xfrm>
              <a:off x="4483100" y="1439863"/>
              <a:ext cx="15303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科自由選考</a:t>
              </a:r>
              <a:endParaRPr kumimoji="0" lang="en-US" altLang="zh-TW" sz="1200" b="1" smtClean="0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參採至多</a:t>
              </a:r>
              <a:r>
                <a:rPr kumimoji="0" lang="en-US" altLang="zh-TW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</a:p>
          </p:txBody>
        </p:sp>
        <p:sp>
          <p:nvSpPr>
            <p:cNvPr id="192526" name="文字方塊 13"/>
            <p:cNvSpPr txBox="1">
              <a:spLocks noChangeArrowheads="1"/>
            </p:cNvSpPr>
            <p:nvPr/>
          </p:nvSpPr>
          <p:spPr bwMode="auto">
            <a:xfrm>
              <a:off x="4511675" y="2209800"/>
              <a:ext cx="1530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endParaRPr kumimoji="0" lang="en-US" altLang="zh-TW" sz="1200" b="1" smtClean="0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自由選考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664200" y="1490663"/>
              <a:ext cx="630237" cy="400050"/>
            </a:xfrm>
            <a:prstGeom prst="roundRect">
              <a:avLst/>
            </a:prstGeom>
            <a:solidFill>
              <a:srgbClr val="D48282"/>
            </a:solidFill>
            <a:ln>
              <a:solidFill>
                <a:srgbClr val="D48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學測</a:t>
              </a: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5664200" y="2190750"/>
              <a:ext cx="671512" cy="492125"/>
            </a:xfrm>
            <a:prstGeom prst="roundRect">
              <a:avLst/>
            </a:prstGeom>
            <a:solidFill>
              <a:srgbClr val="D48282"/>
            </a:solidFill>
            <a:ln>
              <a:solidFill>
                <a:srgbClr val="D48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分科測驗</a:t>
              </a:r>
            </a:p>
          </p:txBody>
        </p:sp>
        <p:sp>
          <p:nvSpPr>
            <p:cNvPr id="192529" name="文字方塊 16"/>
            <p:cNvSpPr txBox="1">
              <a:spLocks noChangeArrowheads="1"/>
            </p:cNvSpPr>
            <p:nvPr/>
          </p:nvSpPr>
          <p:spPr bwMode="auto">
            <a:xfrm>
              <a:off x="6369050" y="1368425"/>
              <a:ext cx="179228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TW" altLang="en-US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科自由選考</a:t>
              </a:r>
              <a:endParaRPr kumimoji="0" lang="en-US" altLang="zh-TW" sz="1200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參採至多</a:t>
              </a:r>
              <a:r>
                <a:rPr kumimoji="0" lang="en-US" altLang="zh-TW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endParaRPr kumimoji="0" lang="en-US" altLang="zh-TW" sz="1200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測驗範圍：部定必修</a:t>
              </a:r>
            </a:p>
          </p:txBody>
        </p:sp>
        <p:sp>
          <p:nvSpPr>
            <p:cNvPr id="192530" name="文字方塊 17"/>
            <p:cNvSpPr txBox="1">
              <a:spLocks noChangeArrowheads="1"/>
            </p:cNvSpPr>
            <p:nvPr/>
          </p:nvSpPr>
          <p:spPr bwMode="auto">
            <a:xfrm>
              <a:off x="6424613" y="2201863"/>
              <a:ext cx="28749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kumimoji="0" lang="zh-TW" altLang="en-US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科自由選考</a:t>
              </a:r>
              <a:endParaRPr kumimoji="0" lang="en-US" altLang="zh-TW" sz="1200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測驗範圍：部定必修與加深加廣選修</a:t>
              </a:r>
            </a:p>
          </p:txBody>
        </p:sp>
        <p:sp>
          <p:nvSpPr>
            <p:cNvPr id="192531" name="文字方塊 18"/>
            <p:cNvSpPr txBox="1">
              <a:spLocks noChangeArrowheads="1"/>
            </p:cNvSpPr>
            <p:nvPr/>
          </p:nvSpPr>
          <p:spPr bwMode="auto">
            <a:xfrm>
              <a:off x="7726363" y="1252538"/>
              <a:ext cx="1157287" cy="493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4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願景：</a:t>
              </a:r>
              <a:endParaRPr kumimoji="0" lang="en-US" altLang="zh-TW" sz="1400" b="1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參採至多三科</a:t>
              </a:r>
            </a:p>
          </p:txBody>
        </p:sp>
        <p:sp>
          <p:nvSpPr>
            <p:cNvPr id="192532" name="文字方塊 20"/>
            <p:cNvSpPr txBox="1">
              <a:spLocks noChangeArrowheads="1"/>
            </p:cNvSpPr>
            <p:nvPr/>
          </p:nvSpPr>
          <p:spPr bwMode="auto">
            <a:xfrm>
              <a:off x="6553200" y="987425"/>
              <a:ext cx="1044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20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111</a:t>
              </a:r>
              <a:endPara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533" name="文字方塊 21"/>
            <p:cNvSpPr txBox="1">
              <a:spLocks noChangeArrowheads="1"/>
            </p:cNvSpPr>
            <p:nvPr/>
          </p:nvSpPr>
          <p:spPr bwMode="auto">
            <a:xfrm>
              <a:off x="204788" y="141288"/>
              <a:ext cx="85740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適用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111</a:t>
              </a:r>
              <a:r>
                <a:rPr kumimoji="0" lang="zh-TW" altLang="en-US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(109</a:t>
              </a:r>
              <a:r>
                <a:rPr kumimoji="0" lang="zh-TW" altLang="en-US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學年度的高二生</a:t>
              </a:r>
              <a:r>
                <a:rPr kumimoji="0" lang="en-US" altLang="zh-TW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kumimoji="0" lang="zh-TW" altLang="en-US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534" name="文字方塊 22"/>
            <p:cNvSpPr txBox="1">
              <a:spLocks noChangeArrowheads="1"/>
            </p:cNvSpPr>
            <p:nvPr/>
          </p:nvSpPr>
          <p:spPr bwMode="auto">
            <a:xfrm>
              <a:off x="7212013" y="379413"/>
              <a:ext cx="1300162" cy="522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400" b="1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必考改選考。至多參採四科</a:t>
              </a:r>
              <a:endParaRPr kumimoji="0" lang="en-US" altLang="zh-TW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92535" name="群組 23"/>
            <p:cNvGrpSpPr>
              <a:grpSpLocks/>
            </p:cNvGrpSpPr>
            <p:nvPr/>
          </p:nvGrpSpPr>
          <p:grpSpPr bwMode="auto">
            <a:xfrm>
              <a:off x="228600" y="769938"/>
              <a:ext cx="5830888" cy="71437"/>
              <a:chOff x="1828800" y="2084173"/>
              <a:chExt cx="8636000" cy="13728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828801" y="2084173"/>
                <a:ext cx="1728139" cy="131179"/>
              </a:xfrm>
              <a:prstGeom prst="rect">
                <a:avLst/>
              </a:prstGeom>
              <a:solidFill>
                <a:srgbClr val="D48282"/>
              </a:solidFill>
              <a:ln>
                <a:solidFill>
                  <a:srgbClr val="D48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556941" y="2084173"/>
                <a:ext cx="1725789" cy="131179"/>
              </a:xfrm>
              <a:prstGeom prst="rect">
                <a:avLst/>
              </a:prstGeom>
              <a:solidFill>
                <a:srgbClr val="68B8C0"/>
              </a:solidFill>
              <a:ln>
                <a:solidFill>
                  <a:srgbClr val="68B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282730" y="2084173"/>
                <a:ext cx="1728141" cy="131179"/>
              </a:xfrm>
              <a:prstGeom prst="rect">
                <a:avLst/>
              </a:prstGeom>
              <a:solidFill>
                <a:srgbClr val="99CB38"/>
              </a:solidFill>
              <a:ln>
                <a:solidFill>
                  <a:srgbClr val="99CB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010870" y="2084173"/>
                <a:ext cx="1725789" cy="137280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736659" y="2084173"/>
                <a:ext cx="1728139" cy="137280"/>
              </a:xfrm>
              <a:prstGeom prst="rect">
                <a:avLst/>
              </a:prstGeom>
              <a:solidFill>
                <a:srgbClr val="D48282"/>
              </a:solidFill>
              <a:ln>
                <a:solidFill>
                  <a:srgbClr val="D48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2536" name="文字方塊 29"/>
            <p:cNvSpPr txBox="1">
              <a:spLocks noChangeArrowheads="1"/>
            </p:cNvSpPr>
            <p:nvPr/>
          </p:nvSpPr>
          <p:spPr bwMode="auto">
            <a:xfrm>
              <a:off x="1912938" y="2705100"/>
              <a:ext cx="23749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100" smtClean="0">
                  <a:solidFill>
                    <a:srgbClr val="6A18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學測新增測驗範圍：國英考到第五</a:t>
              </a:r>
              <a:endParaRPr kumimoji="0" lang="en-US" altLang="zh-TW" sz="1100" smtClean="0">
                <a:solidFill>
                  <a:srgbClr val="6A18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100" smtClean="0">
                  <a:solidFill>
                    <a:srgbClr val="6A183B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學期，其中國語文寫作分節施測</a:t>
              </a: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204788" y="3795713"/>
              <a:ext cx="1658938" cy="601662"/>
            </a:xfrm>
            <a:prstGeom prst="roundRect">
              <a:avLst/>
            </a:prstGeom>
            <a:solidFill>
              <a:srgbClr val="99CB38"/>
            </a:solidFill>
            <a:ln>
              <a:solidFill>
                <a:srgbClr val="99C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申請入學</a:t>
              </a:r>
              <a:endParaRPr kumimoji="0" lang="en-US" altLang="zh-TW" sz="1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學習歷程參採</a:t>
              </a:r>
            </a:p>
          </p:txBody>
        </p:sp>
        <p:cxnSp>
          <p:nvCxnSpPr>
            <p:cNvPr id="33" name="直線單箭頭接點 32"/>
            <p:cNvCxnSpPr/>
            <p:nvPr/>
          </p:nvCxnSpPr>
          <p:spPr>
            <a:xfrm>
              <a:off x="1987551" y="4121150"/>
              <a:ext cx="615632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539" name="文字方塊 33"/>
            <p:cNvSpPr txBox="1">
              <a:spLocks noChangeArrowheads="1"/>
            </p:cNvSpPr>
            <p:nvPr/>
          </p:nvSpPr>
          <p:spPr bwMode="auto">
            <a:xfrm>
              <a:off x="8143875" y="3810000"/>
              <a:ext cx="15303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600" b="1" smtClean="0">
                  <a:solidFill>
                    <a:srgbClr val="99C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更重視</a:t>
              </a:r>
              <a:endParaRPr kumimoji="0" lang="en-US" altLang="zh-TW" sz="1600" b="1" smtClean="0">
                <a:solidFill>
                  <a:srgbClr val="99CB3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600" b="1" smtClean="0">
                  <a:solidFill>
                    <a:srgbClr val="99CB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652713" y="3967163"/>
              <a:ext cx="1473200" cy="3873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試辦一階參採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273551" y="3929063"/>
              <a:ext cx="1011237" cy="4079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陸續研擬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5422900" y="3846513"/>
              <a:ext cx="1111250" cy="5635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規劃公布</a:t>
              </a:r>
              <a:endParaRPr kumimoji="0"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參採方式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597650" y="3856038"/>
              <a:ext cx="1087437" cy="56356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二階應佔</a:t>
              </a:r>
              <a:endParaRPr kumimoji="0" lang="en-US" altLang="zh-TW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相當比例</a:t>
              </a:r>
            </a:p>
          </p:txBody>
        </p:sp>
        <p:sp>
          <p:nvSpPr>
            <p:cNvPr id="192544" name="文字方塊 40"/>
            <p:cNvSpPr txBox="1">
              <a:spLocks noChangeArrowheads="1"/>
            </p:cNvSpPr>
            <p:nvPr/>
          </p:nvSpPr>
          <p:spPr bwMode="auto">
            <a:xfrm>
              <a:off x="1987550" y="4427538"/>
              <a:ext cx="1881188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200" b="1" smtClean="0">
                  <a:solidFill>
                    <a:srgbClr val="3B383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現狀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100" smtClean="0">
                  <a:solidFill>
                    <a:srgbClr val="A6A6A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校系自訂二階備審資料占分比例</a:t>
              </a: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3814763" y="4452938"/>
              <a:ext cx="1176338" cy="64611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dirty="0">
                  <a:solidFill>
                    <a:prstClr val="white">
                      <a:lumMod val="6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少量試辦</a:t>
              </a:r>
              <a:endParaRPr kumimoji="0" lang="en-US" altLang="zh-TW" sz="1200" b="1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dirty="0">
                  <a:solidFill>
                    <a:prstClr val="white">
                      <a:lumMod val="6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資訊學群</a:t>
              </a:r>
              <a:endParaRPr kumimoji="0" lang="en-US" altLang="zh-TW" sz="1200" b="1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dirty="0">
                  <a:solidFill>
                    <a:prstClr val="white">
                      <a:lumMod val="6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（一定項目）</a:t>
              </a:r>
              <a:endParaRPr kumimoji="0" lang="zh-TW" altLang="en-US" sz="1050" dirty="0">
                <a:solidFill>
                  <a:prstClr val="white">
                    <a:lumMod val="6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5357812" y="4629150"/>
              <a:ext cx="3024188" cy="2762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dirty="0">
                  <a:solidFill>
                    <a:srgbClr val="70AD47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＊評估試辦成效，逐步研擬後續措施</a:t>
              </a:r>
              <a:endParaRPr kumimoji="0" lang="zh-TW" altLang="en-US" sz="1050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圓角矩形 45"/>
            <p:cNvSpPr/>
            <p:nvPr/>
          </p:nvSpPr>
          <p:spPr>
            <a:xfrm>
              <a:off x="250826" y="5641975"/>
              <a:ext cx="1722437" cy="682625"/>
            </a:xfrm>
            <a:prstGeom prst="roundRect">
              <a:avLst/>
            </a:prstGeom>
            <a:solidFill>
              <a:srgbClr val="68B8C0"/>
            </a:solidFill>
            <a:ln>
              <a:solidFill>
                <a:srgbClr val="68B8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繁星、申請</a:t>
              </a:r>
              <a:endParaRPr kumimoji="0" lang="en-US" altLang="zh-TW" sz="1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入學時程</a:t>
              </a:r>
            </a:p>
          </p:txBody>
        </p:sp>
        <p:cxnSp>
          <p:nvCxnSpPr>
            <p:cNvPr id="47" name="直線單箭頭接點 46"/>
            <p:cNvCxnSpPr/>
            <p:nvPr/>
          </p:nvCxnSpPr>
          <p:spPr>
            <a:xfrm>
              <a:off x="2835276" y="5889625"/>
              <a:ext cx="395922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3219451" y="5337175"/>
              <a:ext cx="0" cy="487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3932238" y="5337175"/>
              <a:ext cx="0" cy="487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551" name="文字方塊 49"/>
            <p:cNvSpPr txBox="1">
              <a:spLocks noChangeArrowheads="1"/>
            </p:cNvSpPr>
            <p:nvPr/>
          </p:nvSpPr>
          <p:spPr bwMode="auto">
            <a:xfrm>
              <a:off x="3273425" y="5397500"/>
              <a:ext cx="6350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kumimoji="0" lang="zh-TW" altLang="en-US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4645026" y="5357813"/>
              <a:ext cx="0" cy="488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553" name="文字方塊 51"/>
            <p:cNvSpPr txBox="1">
              <a:spLocks noChangeArrowheads="1"/>
            </p:cNvSpPr>
            <p:nvPr/>
          </p:nvSpPr>
          <p:spPr bwMode="auto">
            <a:xfrm>
              <a:off x="3986213" y="5419725"/>
              <a:ext cx="6350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cxnSp>
          <p:nvCxnSpPr>
            <p:cNvPr id="53" name="直線接點 52"/>
            <p:cNvCxnSpPr/>
            <p:nvPr/>
          </p:nvCxnSpPr>
          <p:spPr>
            <a:xfrm>
              <a:off x="5357812" y="5357813"/>
              <a:ext cx="0" cy="488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555" name="文字方塊 53"/>
            <p:cNvSpPr txBox="1">
              <a:spLocks noChangeArrowheads="1"/>
            </p:cNvSpPr>
            <p:nvPr/>
          </p:nvSpPr>
          <p:spPr bwMode="auto">
            <a:xfrm>
              <a:off x="4699000" y="5419725"/>
              <a:ext cx="6350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kumimoji="0" lang="zh-TW" altLang="en-US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cxnSp>
          <p:nvCxnSpPr>
            <p:cNvPr id="55" name="直線接點 54"/>
            <p:cNvCxnSpPr/>
            <p:nvPr/>
          </p:nvCxnSpPr>
          <p:spPr>
            <a:xfrm>
              <a:off x="6094412" y="5337175"/>
              <a:ext cx="0" cy="4873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557" name="文字方塊 55"/>
            <p:cNvSpPr txBox="1">
              <a:spLocks noChangeArrowheads="1"/>
            </p:cNvSpPr>
            <p:nvPr/>
          </p:nvSpPr>
          <p:spPr bwMode="auto">
            <a:xfrm>
              <a:off x="5435600" y="5397500"/>
              <a:ext cx="635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r>
                <a:rPr kumimoji="0" lang="zh-TW" altLang="en-US" sz="140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4229101" y="5778500"/>
              <a:ext cx="166687" cy="287338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691437" y="5480050"/>
              <a:ext cx="936625" cy="288925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繁  星</a:t>
              </a:r>
            </a:p>
          </p:txBody>
        </p:sp>
        <p:sp>
          <p:nvSpPr>
            <p:cNvPr id="192560" name="文字方塊 60"/>
            <p:cNvSpPr txBox="1">
              <a:spLocks noChangeArrowheads="1"/>
            </p:cNvSpPr>
            <p:nvPr/>
          </p:nvSpPr>
          <p:spPr bwMode="auto">
            <a:xfrm>
              <a:off x="3135313" y="6181725"/>
              <a:ext cx="278288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400" smtClean="0">
                  <a:solidFill>
                    <a:srgbClr val="1F4E7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＊繁星預計於</a:t>
              </a:r>
              <a:r>
                <a:rPr kumimoji="0" lang="en-US" altLang="zh-TW" sz="1400" smtClean="0">
                  <a:solidFill>
                    <a:srgbClr val="1F4E7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zh-TW" altLang="en-US" sz="1400" smtClean="0">
                  <a:solidFill>
                    <a:srgbClr val="1F4E7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月，申請入學預計  於五月初至六月辦理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4819651" y="5775325"/>
              <a:ext cx="755650" cy="287338"/>
            </a:xfrm>
            <a:prstGeom prst="rect">
              <a:avLst/>
            </a:prstGeom>
            <a:solidFill>
              <a:srgbClr val="9954CC"/>
            </a:solidFill>
            <a:ln>
              <a:solidFill>
                <a:srgbClr val="995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691437" y="5894388"/>
              <a:ext cx="936625" cy="288925"/>
            </a:xfrm>
            <a:prstGeom prst="rect">
              <a:avLst/>
            </a:prstGeom>
            <a:solidFill>
              <a:srgbClr val="9954CC"/>
            </a:solidFill>
            <a:ln>
              <a:solidFill>
                <a:srgbClr val="995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理想時程</a:t>
              </a:r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3768726" y="1487488"/>
              <a:ext cx="633412" cy="40163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prstClr val="white">
                      <a:lumMod val="8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學測</a:t>
              </a:r>
            </a:p>
          </p:txBody>
        </p:sp>
        <p:sp>
          <p:nvSpPr>
            <p:cNvPr id="69" name="圓角矩形 68"/>
            <p:cNvSpPr/>
            <p:nvPr/>
          </p:nvSpPr>
          <p:spPr>
            <a:xfrm>
              <a:off x="3783013" y="2224088"/>
              <a:ext cx="633413" cy="400050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prstClr val="white">
                      <a:lumMod val="8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指考</a:t>
              </a: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6534150" y="3322638"/>
              <a:ext cx="2128837" cy="46196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200" b="1" dirty="0">
                  <a:solidFill>
                    <a:srgbClr val="70AD47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＊推動各大學校系參採學習歷程占一定比例</a:t>
              </a:r>
              <a:endParaRPr kumimoji="0" lang="zh-TW" altLang="en-US" sz="1050" dirty="0">
                <a:solidFill>
                  <a:srgbClr val="70AD47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92566" name="圖片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8725" y="184150"/>
              <a:ext cx="796925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09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 idx="4294967295"/>
          </p:nvPr>
        </p:nvSpPr>
        <p:spPr>
          <a:xfrm>
            <a:off x="536575" y="115888"/>
            <a:ext cx="7793038" cy="360362"/>
          </a:xfrm>
        </p:spPr>
        <p:txBody>
          <a:bodyPr/>
          <a:lstStyle/>
          <a:p>
            <a:r>
              <a:rPr lang="en-US" altLang="zh-TW" sz="280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106-110</a:t>
            </a:r>
            <a:r>
              <a:rPr lang="zh-TW" altLang="en-US" sz="280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大學入學考試招生重要日程表</a:t>
            </a:r>
          </a:p>
        </p:txBody>
      </p:sp>
      <p:sp>
        <p:nvSpPr>
          <p:cNvPr id="3379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3E5C2A-D096-43B3-9A5A-402ABE440C54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4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內容版面配置區 2"/>
          <p:cNvGraphicFramePr>
            <a:graphicFrameLocks/>
          </p:cNvGraphicFramePr>
          <p:nvPr/>
        </p:nvGraphicFramePr>
        <p:xfrm>
          <a:off x="179388" y="476250"/>
          <a:ext cx="8875710" cy="5113332"/>
        </p:xfrm>
        <a:graphic>
          <a:graphicData uri="http://schemas.openxmlformats.org/drawingml/2006/table">
            <a:tbl>
              <a:tblPr/>
              <a:tblGrid>
                <a:gridCol w="1799420"/>
                <a:gridCol w="1415258"/>
                <a:gridCol w="1415258"/>
                <a:gridCol w="1415258"/>
                <a:gridCol w="1415258"/>
                <a:gridCol w="1415258"/>
              </a:tblGrid>
              <a:tr h="365238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TW" altLang="en-US" sz="1400" b="1" kern="1200" dirty="0">
                          <a:solidFill>
                            <a:srgbClr val="FFFFFF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重要日程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TW" sz="14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106</a:t>
                      </a:r>
                      <a:r>
                        <a:rPr kumimoji="1" lang="zh-TW" altLang="en-US" sz="14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學年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TW" sz="14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107</a:t>
                      </a:r>
                      <a:r>
                        <a:rPr kumimoji="1" lang="zh-TW" altLang="en-US" sz="14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學年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TW" sz="14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108</a:t>
                      </a:r>
                      <a:r>
                        <a:rPr kumimoji="1" lang="zh-TW" altLang="en-US" sz="1400" b="1" kern="12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學年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109</a:t>
                      </a:r>
                      <a:r>
                        <a:rPr kumimoji="1" lang="zh-TW" altLang="en-US" sz="14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學年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110</a:t>
                      </a:r>
                      <a:r>
                        <a:rPr kumimoji="1" lang="zh-TW" altLang="en-US" sz="1400" b="1" kern="120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學年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學測報名</a:t>
                      </a:r>
                      <a:endParaRPr kumimoji="1" lang="zh-TW" altLang="en-US" sz="1400" b="1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10/27-11/10</a:t>
                      </a:r>
                      <a:endParaRPr lang="en-US" altLang="zh-TW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10/27-11/9</a:t>
                      </a:r>
                      <a:endParaRPr lang="en-US" altLang="zh-TW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10/26-11/8</a:t>
                      </a:r>
                      <a:endParaRPr lang="en-US" altLang="zh-TW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10/25-11/7</a:t>
                      </a:r>
                      <a:endParaRPr lang="en-US" altLang="zh-TW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10/30-11/13</a:t>
                      </a:r>
                      <a:endParaRPr lang="en-US" altLang="zh-TW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學測考試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1/20</a:t>
                      </a:r>
                      <a:r>
                        <a:rPr lang="en-US" altLang="zh-TW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-1/21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1/26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-1/27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1/25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-1/26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1/17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-1/18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1/22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-1/23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繁星報名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3/1-3/2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3/7-3/8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3/11-3/12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3/11-3/12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3/10-3/11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繁星放榜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3/7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3/14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3/18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個人申請報名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3/8-3/10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3/20-3/22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3/20-3/21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3/23-3/24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3/23-3/24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個人申請一階公布名單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3/16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3/28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3/27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各大學面試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3/24-4/23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4/11-4/29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4/10-4/28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4/15-5/3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4/14-5/2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面試較集中之日期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4/8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4/15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4/14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4/21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4/13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4/20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4/18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4/25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4/17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4/24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lang="en-US" altLang="zh-TW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各大學放榜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4/27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5/7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5/6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5/11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5/10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統一分發放榜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5/9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5/17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5/16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5/21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5/20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個人申請放棄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5/12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5/21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5/20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5/25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5/24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指考報名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5/1-5/16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5/8-5/24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5/7-5/23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5/19-5/28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5/18-5/27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238">
                <a:tc>
                  <a:txBody>
                    <a:bodyPr/>
                    <a:lstStyle/>
                    <a:p>
                      <a:pPr lvl="0" algn="l" fontAlgn="ctr"/>
                      <a:r>
                        <a:rPr kumimoji="1" lang="zh-TW" altLang="en-US" sz="1400" b="1" kern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Arial" panose="020B0604020202020204" pitchFamily="34" charset="0"/>
                        </a:rPr>
                        <a:t>指考日期</a:t>
                      </a:r>
                    </a:p>
                  </a:txBody>
                  <a:tcPr marL="8276" marR="8276" marT="82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7/1-7/3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7/1-7/3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7/1-7/3</a:t>
                      </a:r>
                      <a:endParaRPr lang="en-US" altLang="zh-TW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7/3-7/5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7/1-7/3</a:t>
                      </a:r>
                    </a:p>
                  </a:txBody>
                  <a:tcPr marL="8276" marR="8276" marT="82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909" name="文字方塊 1"/>
          <p:cNvSpPr txBox="1">
            <a:spLocks noChangeArrowheads="1"/>
          </p:cNvSpPr>
          <p:nvPr/>
        </p:nvSpPr>
        <p:spPr bwMode="auto">
          <a:xfrm>
            <a:off x="395288" y="5599113"/>
            <a:ext cx="5999162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註：</a:t>
            </a:r>
            <a:r>
              <a:rPr lang="en-US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(1)107</a:t>
            </a:r>
            <a:r>
              <a:rPr lang="zh-TW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學年起，</a:t>
            </a:r>
            <a:r>
              <a:rPr lang="zh-TW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各大學二階面試從</a:t>
            </a:r>
            <a:r>
              <a:rPr lang="en-US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週集中為</a:t>
            </a:r>
            <a:r>
              <a:rPr lang="en-US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2-3</a:t>
            </a:r>
            <a:r>
              <a:rPr lang="zh-TW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週。</a:t>
            </a:r>
          </a:p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en-US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(2)110</a:t>
            </a:r>
            <a:r>
              <a:rPr lang="zh-TW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個人申請統一分發放榜</a:t>
            </a:r>
            <a:r>
              <a:rPr lang="en-US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5/20</a:t>
            </a:r>
            <a:r>
              <a:rPr lang="zh-TW" altLang="en-US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zh-TW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距</a:t>
            </a:r>
            <a:r>
              <a:rPr lang="zh-TW" altLang="en-US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離</a:t>
            </a:r>
            <a:r>
              <a:rPr lang="en-US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7/1</a:t>
            </a:r>
            <a:r>
              <a:rPr lang="zh-TW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指考只有</a:t>
            </a:r>
            <a:r>
              <a:rPr lang="en-US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41</a:t>
            </a:r>
            <a:r>
              <a:rPr lang="zh-TW" altLang="zh-TW" sz="160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天。</a:t>
            </a:r>
          </a:p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en-US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(3)111</a:t>
            </a:r>
            <a:r>
              <a:rPr lang="zh-TW" altLang="zh-TW" sz="1600" smtClean="0">
                <a:solidFill>
                  <a:srgbClr val="00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繁星預計於四月，申請入學於五月初至六月辦理。</a:t>
            </a:r>
          </a:p>
        </p:txBody>
      </p:sp>
    </p:spTree>
    <p:extLst>
      <p:ext uri="{BB962C8B-B14F-4D97-AF65-F5344CB8AC3E}">
        <p14:creationId xmlns:p14="http://schemas.microsoft.com/office/powerpoint/2010/main" val="1691154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文字方塊 3"/>
          <p:cNvSpPr txBox="1">
            <a:spLocks noChangeArrowheads="1"/>
          </p:cNvSpPr>
          <p:nvPr/>
        </p:nvSpPr>
        <p:spPr bwMode="auto">
          <a:xfrm>
            <a:off x="157163" y="206375"/>
            <a:ext cx="9277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 b="1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kumimoji="0" lang="zh-TW" altLang="en-US" sz="2400" b="1" smtClean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什麼是學習歷程資料？想要提早了解資料庫學習歷程是什麼？</a:t>
            </a:r>
            <a:endParaRPr kumimoji="0" lang="zh-TW" altLang="en-US" sz="2400" b="1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067" name="文字方塊 4"/>
          <p:cNvSpPr txBox="1">
            <a:spLocks noChangeArrowheads="1"/>
          </p:cNvSpPr>
          <p:nvPr/>
        </p:nvSpPr>
        <p:spPr bwMode="auto">
          <a:xfrm>
            <a:off x="404813" y="876300"/>
            <a:ext cx="8623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Ａ</a:t>
            </a:r>
            <a:r>
              <a:rPr kumimoji="0" lang="en-US" altLang="zh-TW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學習歷程資料相當於現行個人申請第二階段之「備審資料」，教育部建置的「高級中等學校　</a:t>
            </a:r>
            <a:endParaRPr kumimoji="0" lang="en-US" altLang="zh-TW" sz="16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學生學習歷程資料庫」正式啟用前，大學參採形式仍以現行備審形式進行。</a:t>
            </a:r>
            <a:endParaRPr kumimoji="0" lang="en-US" altLang="zh-TW" sz="16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B.</a:t>
            </a:r>
            <a:r>
              <a:rPr kumimoji="0" lang="zh-TW" altLang="en-US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「高級中等學校學生學習歷程資料庫」預定搭配新課綱正式啟用，並於每學期收錄學生多元</a:t>
            </a:r>
            <a:endParaRPr kumimoji="0" lang="en-US" altLang="zh-TW" sz="16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學習資料，可供首屆使用新課綱的學生，於高三申請入大學時，自主檢視並選擇檔案匯出送</a:t>
            </a:r>
            <a:endParaRPr kumimoji="0" lang="en-US" altLang="zh-TW" sz="16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6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志願校系審查。</a:t>
            </a:r>
            <a:endParaRPr kumimoji="0" lang="en-US" altLang="zh-TW" sz="16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068" name="文字方塊 5"/>
          <p:cNvSpPr txBox="1">
            <a:spLocks noChangeArrowheads="1"/>
          </p:cNvSpPr>
          <p:nvPr/>
        </p:nvSpPr>
        <p:spPr bwMode="auto">
          <a:xfrm>
            <a:off x="404813" y="2198688"/>
            <a:ext cx="8623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*部分校外表現，目前另行規劃由具公信力之競賽及證照主辦單位匯入資料庫。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069" name="文字方塊 6"/>
          <p:cNvSpPr txBox="1">
            <a:spLocks noChangeArrowheads="1"/>
          </p:cNvSpPr>
          <p:nvPr/>
        </p:nvSpPr>
        <p:spPr bwMode="auto">
          <a:xfrm>
            <a:off x="1725613" y="2667000"/>
            <a:ext cx="800100" cy="1920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參考項目</a:t>
            </a:r>
            <a:endParaRPr kumimoji="0" lang="en-US" altLang="zh-TW" sz="2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學生學習歷程</a:t>
            </a:r>
            <a:endParaRPr kumimoji="0" lang="en-US" altLang="zh-TW" sz="2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070" name="文字方塊 8"/>
          <p:cNvSpPr txBox="1">
            <a:spLocks noChangeArrowheads="1"/>
          </p:cNvSpPr>
          <p:nvPr/>
        </p:nvSpPr>
        <p:spPr bwMode="auto">
          <a:xfrm>
            <a:off x="2727325" y="2649538"/>
            <a:ext cx="33035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．基本資料</a:t>
            </a:r>
            <a:endParaRPr kumimoji="0" lang="en-US" altLang="zh-TW" sz="2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．修課紀錄</a:t>
            </a:r>
            <a:endParaRPr kumimoji="0" lang="en-US" altLang="zh-TW" sz="2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．自傳</a:t>
            </a:r>
            <a:r>
              <a:rPr kumimoji="0" lang="zh-TW" altLang="en-US" sz="14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（可含學習計畫）</a:t>
            </a:r>
            <a:endParaRPr kumimoji="0" lang="en-US" altLang="zh-TW" sz="14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．課程學習成果</a:t>
            </a:r>
            <a:endParaRPr kumimoji="0" lang="en-US" altLang="zh-TW" sz="2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．多元表現</a:t>
            </a:r>
            <a:endParaRPr kumimoji="0" lang="en-US" altLang="zh-TW" sz="2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．大學要求之其他資料</a:t>
            </a:r>
            <a:endParaRPr kumimoji="0" lang="en-US" altLang="zh-TW" sz="20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6071" name="群組 16"/>
          <p:cNvGrpSpPr>
            <a:grpSpLocks/>
          </p:cNvGrpSpPr>
          <p:nvPr/>
        </p:nvGrpSpPr>
        <p:grpSpPr bwMode="auto">
          <a:xfrm>
            <a:off x="5791200" y="2768600"/>
            <a:ext cx="957263" cy="1654175"/>
            <a:chOff x="6328230" y="2869566"/>
            <a:chExt cx="957940" cy="1654629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6807994" y="2869566"/>
              <a:ext cx="0" cy="4319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6077" name="群組 15"/>
            <p:cNvGrpSpPr>
              <a:grpSpLocks/>
            </p:cNvGrpSpPr>
            <p:nvPr/>
          </p:nvGrpSpPr>
          <p:grpSpPr bwMode="auto">
            <a:xfrm>
              <a:off x="6328230" y="2869567"/>
              <a:ext cx="957940" cy="1654628"/>
              <a:chOff x="6328230" y="2869567"/>
              <a:chExt cx="957940" cy="1654628"/>
            </a:xfrm>
          </p:grpSpPr>
          <p:cxnSp>
            <p:nvCxnSpPr>
              <p:cNvPr id="11" name="直線接點 10"/>
              <p:cNvCxnSpPr/>
              <p:nvPr/>
            </p:nvCxnSpPr>
            <p:spPr>
              <a:xfrm>
                <a:off x="6328230" y="2869566"/>
                <a:ext cx="47976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6328230" y="3290369"/>
                <a:ext cx="47976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6807994" y="3058531"/>
                <a:ext cx="4781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6328230" y="3682589"/>
                <a:ext cx="47976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/>
              <p:nvPr/>
            </p:nvCxnSpPr>
            <p:spPr>
              <a:xfrm>
                <a:off x="6328230" y="4524195"/>
                <a:ext cx="47976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6807994" y="4089101"/>
                <a:ext cx="4781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線接點 19"/>
            <p:cNvCxnSpPr/>
            <p:nvPr/>
          </p:nvCxnSpPr>
          <p:spPr>
            <a:xfrm>
              <a:off x="6807994" y="3685765"/>
              <a:ext cx="0" cy="827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6072" name="文字方塊 21"/>
          <p:cNvSpPr txBox="1">
            <a:spLocks noChangeArrowheads="1"/>
          </p:cNvSpPr>
          <p:nvPr/>
        </p:nvSpPr>
        <p:spPr bwMode="auto">
          <a:xfrm>
            <a:off x="6748463" y="2794000"/>
            <a:ext cx="15605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部定資料庫提供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6073" name="文字方塊 22"/>
          <p:cNvSpPr txBox="1">
            <a:spLocks noChangeArrowheads="1"/>
          </p:cNvSpPr>
          <p:nvPr/>
        </p:nvSpPr>
        <p:spPr bwMode="auto">
          <a:xfrm>
            <a:off x="6748463" y="3835400"/>
            <a:ext cx="156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學生自主上傳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 flipV="1">
            <a:off x="550863" y="4848225"/>
            <a:ext cx="8027987" cy="2857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75" name="文字方塊 25"/>
          <p:cNvSpPr txBox="1">
            <a:spLocks noChangeArrowheads="1"/>
          </p:cNvSpPr>
          <p:nvPr/>
        </p:nvSpPr>
        <p:spPr bwMode="auto">
          <a:xfrm>
            <a:off x="520700" y="5070475"/>
            <a:ext cx="8623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修課紀錄　　　：修課學分、修課成績等修課情形。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　　　　　：可上傳數個檔案。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　：如實作作品、書面報告</a:t>
            </a:r>
            <a:r>
              <a:rPr kumimoji="0" lang="en-US" altLang="zh-TW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等學生於每學期課程結束一定期限內，得上傳至多</a:t>
            </a:r>
            <a:r>
              <a:rPr kumimoji="0" lang="en-US" altLang="zh-TW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kumimoji="0" lang="en-US" altLang="zh-TW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需任課教師認證</a:t>
            </a:r>
            <a:r>
              <a:rPr kumimoji="0" lang="en-US" altLang="zh-TW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學生於申請入學時，大學各科系得採計至多３份學習成果。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　　　：多元表現如校內外活動、志工服務、競賽成果、幹部經歷、檢定證照等。學生於申請入學時，得上傳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「代表性資料」至多</a:t>
            </a:r>
            <a:r>
              <a:rPr kumimoji="0" lang="en-US" altLang="zh-TW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項及字數合計至多</a:t>
            </a:r>
            <a:r>
              <a:rPr kumimoji="0" lang="en-US" altLang="zh-TW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字、圖片至多</a:t>
            </a:r>
            <a:r>
              <a:rPr kumimoji="0" lang="en-US" altLang="zh-TW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zh-TW" altLang="en-US" sz="1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張之綜整心得一份。</a:t>
            </a:r>
            <a:endParaRPr kumimoji="0" lang="en-US" altLang="zh-TW" sz="12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6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36025" cy="406400"/>
          </a:xfrm>
        </p:spPr>
        <p:txBody>
          <a:bodyPr/>
          <a:lstStyle/>
          <a:p>
            <a:r>
              <a:rPr lang="en-US" altLang="zh-TW" sz="3200" smtClean="0"/>
              <a:t>111</a:t>
            </a:r>
            <a:r>
              <a:rPr lang="zh-TW" altLang="en-US" sz="3200" smtClean="0"/>
              <a:t>年大學校系參採學習歷程項目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79388" y="517525"/>
          <a:ext cx="8764586" cy="5791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48306"/>
                <a:gridCol w="2736342"/>
                <a:gridCol w="1789969"/>
                <a:gridCol w="1789969"/>
              </a:tblGrid>
              <a:tr h="2880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參採原則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子項目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參採校系數量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參採校系比例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修課紀錄</a:t>
                      </a:r>
                      <a:endParaRPr lang="en-US" altLang="zh-TW" sz="1800" b="1" dirty="0" smtClean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一系至多</a:t>
                      </a:r>
                      <a:endParaRPr lang="en-US" altLang="zh-TW" sz="1600" u="sng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參採</a:t>
                      </a:r>
                      <a:r>
                        <a:rPr lang="en-US" altLang="zh-TW" sz="1600" u="sng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領域</a:t>
                      </a:r>
                      <a:endParaRPr lang="zh-TW" altLang="en-US" sz="1600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語文領域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1266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65.6%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數學領域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768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39.8%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社會領域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771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自然科學領域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756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39.2%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科技領域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565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29.3%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綜合活動領域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344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17.8%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藝術領域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211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健康與體育領域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99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5.1%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課程學習成果</a:t>
                      </a:r>
                      <a:endParaRPr lang="en-US" altLang="zh-TW" sz="1800" b="1" dirty="0" smtClean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一系至多</a:t>
                      </a:r>
                      <a:endParaRPr lang="en-US" altLang="zh-TW" sz="1600" u="sng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參採</a:t>
                      </a:r>
                      <a:r>
                        <a:rPr lang="en-US" altLang="zh-TW" sz="1600" u="sng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作品</a:t>
                      </a:r>
                      <a:endParaRPr lang="zh-TW" altLang="en-US" sz="1600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書面報告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1596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82.7%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實作報告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845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43.8%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自然科探究與實作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595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30.8%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社會科探究與實作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515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26.7%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rowSpan="8"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00CC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多元表現</a:t>
                      </a:r>
                      <a:endParaRPr lang="en-US" altLang="zh-TW" sz="1800" b="1" dirty="0" smtClean="0">
                        <a:solidFill>
                          <a:srgbClr val="0000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一系至多</a:t>
                      </a:r>
                      <a:endParaRPr lang="en-US" altLang="zh-TW" sz="1600" u="sng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參採</a:t>
                      </a:r>
                      <a:r>
                        <a:rPr lang="en-US" altLang="zh-TW" sz="1600" u="sng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子項目</a:t>
                      </a:r>
                      <a:endParaRPr lang="en-US" altLang="zh-TW" sz="1600" u="sng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TW" sz="1600" u="sng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zh-TW" altLang="en-US" sz="1600" u="sng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件成果</a:t>
                      </a:r>
                      <a:endParaRPr lang="zh-TW" altLang="en-US" sz="1600" u="sng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i="0" u="sng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高中自主學習計畫成果</a:t>
                      </a:r>
                      <a:endParaRPr lang="zh-TW" altLang="en-US" sz="1200" b="1" i="0" u="sng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u="sng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1683</a:t>
                      </a:r>
                      <a:endParaRPr lang="zh-TW" altLang="en-US" sz="1200" b="1" i="0" u="sng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i="0" u="sng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87.2%</a:t>
                      </a:r>
                      <a:endParaRPr lang="zh-TW" altLang="en-US" sz="1200" b="1" i="0" u="sng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社團活動經驗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867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44.9%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特殊優良表現證明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926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48%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競賽表現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646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33.5%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檢定證照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519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26.9%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服務學習經驗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434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22.5%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擔任幹部經驗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382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19.8%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  <a:tr h="270358">
                <a:tc v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非修課紀錄的成果報告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378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19.6%</a:t>
                      </a:r>
                      <a:endParaRPr lang="zh-TW" altLang="en-US" sz="12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1441" marR="91441" anchor="ctr"/>
                </a:tc>
              </a:tr>
            </a:tbl>
          </a:graphicData>
        </a:graphic>
      </p:graphicFrame>
      <p:sp>
        <p:nvSpPr>
          <p:cNvPr id="144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29DF062-FB6F-4FD2-817D-06C7CE91BCD0}" type="slidenum">
              <a:rPr kumimoji="0" lang="en-US" altLang="zh-TW" smtClean="0">
                <a:solidFill>
                  <a:srgbClr val="000000"/>
                </a:solidFill>
              </a:rPr>
              <a:pPr/>
              <a:t>13</a:t>
            </a:fld>
            <a:endParaRPr kumimoji="0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/>
          </p:cNvSpPr>
          <p:nvPr>
            <p:ph type="title" idx="4294967295"/>
          </p:nvPr>
        </p:nvSpPr>
        <p:spPr>
          <a:xfrm>
            <a:off x="598488" y="165100"/>
            <a:ext cx="7886700" cy="760413"/>
          </a:xfrm>
        </p:spPr>
        <p:txBody>
          <a:bodyPr/>
          <a:lstStyle/>
          <a:p>
            <a:r>
              <a:rPr lang="zh-TW" altLang="en-US" sz="3300" b="1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大學入學測驗</a:t>
            </a:r>
            <a:r>
              <a:rPr lang="en-US" altLang="zh-TW" sz="3300" b="1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(</a:t>
            </a:r>
            <a:r>
              <a:rPr lang="zh-TW" altLang="en-US" sz="3300" b="1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學測、指考</a:t>
            </a:r>
            <a:r>
              <a:rPr lang="en-US" altLang="zh-TW" sz="3300" b="1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)</a:t>
            </a:r>
            <a:r>
              <a:rPr lang="zh-TW" altLang="en-US" sz="3300" b="1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考試科目</a:t>
            </a:r>
          </a:p>
        </p:txBody>
      </p:sp>
      <p:sp>
        <p:nvSpPr>
          <p:cNvPr id="382979" name="Rectangle 3"/>
          <p:cNvSpPr>
            <a:spLocks noGrp="1"/>
          </p:cNvSpPr>
          <p:nvPr>
            <p:ph type="body" idx="4294967295"/>
          </p:nvPr>
        </p:nvSpPr>
        <p:spPr>
          <a:xfrm>
            <a:off x="598488" y="1123950"/>
            <a:ext cx="8047037" cy="5576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altLang="zh-TW" dirty="0" smtClean="0">
                <a:solidFill>
                  <a:srgbClr val="9933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107</a:t>
            </a:r>
            <a:r>
              <a:rPr kumimoji="1" lang="zh-TW" altLang="en-US" dirty="0" smtClean="0">
                <a:solidFill>
                  <a:srgbClr val="9933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學年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一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學測：必考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5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國、英、數、社、自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，參採至多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5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科。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      國、英考到第五學期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三上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，國文寫作分節施測。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二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指考：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10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科，自由選考。</a:t>
            </a:r>
          </a:p>
          <a:p>
            <a:pPr>
              <a:lnSpc>
                <a:spcPct val="80000"/>
              </a:lnSpc>
            </a:pPr>
            <a:r>
              <a:rPr kumimoji="1" lang="en-US" altLang="zh-TW" dirty="0" smtClean="0">
                <a:solidFill>
                  <a:srgbClr val="9933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108-110</a:t>
            </a:r>
            <a:r>
              <a:rPr kumimoji="1" lang="zh-TW" altLang="en-US" dirty="0" smtClean="0">
                <a:solidFill>
                  <a:srgbClr val="9933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學年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一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學測：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5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科自由選考，參採至多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科。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二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指考：</a:t>
            </a:r>
            <a:r>
              <a:rPr kumimoji="1" lang="en-US" altLang="zh-TW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10</a:t>
            </a: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科，自由選考。</a:t>
            </a:r>
          </a:p>
          <a:p>
            <a:pPr>
              <a:lnSpc>
                <a:spcPct val="80000"/>
              </a:lnSpc>
            </a:pPr>
            <a:r>
              <a:rPr kumimoji="1" lang="en-US" altLang="zh-TW" dirty="0" smtClean="0">
                <a:solidFill>
                  <a:srgbClr val="9933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111</a:t>
            </a:r>
            <a:r>
              <a:rPr kumimoji="1" lang="zh-TW" altLang="en-US" dirty="0" smtClean="0">
                <a:solidFill>
                  <a:srgbClr val="9933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學年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000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1" lang="en-US" altLang="zh-TW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一</a:t>
            </a:r>
            <a:r>
              <a:rPr kumimoji="1" lang="en-US" altLang="zh-TW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學測：</a:t>
            </a:r>
            <a:r>
              <a:rPr kumimoji="1" lang="en-US" altLang="zh-TW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5</a:t>
            </a:r>
            <a:r>
              <a:rPr kumimoji="1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科自由選考，參採至多</a:t>
            </a:r>
            <a:r>
              <a:rPr kumimoji="1" lang="en-US" altLang="zh-TW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科。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kumimoji="1" lang="en-US" altLang="zh-TW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(</a:t>
            </a:r>
            <a:r>
              <a:rPr kumimoji="1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二</a:t>
            </a:r>
            <a:r>
              <a:rPr kumimoji="1" lang="en-US" altLang="zh-TW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1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指考：</a:t>
            </a:r>
            <a:r>
              <a:rPr kumimoji="1" lang="en-US" altLang="zh-TW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7</a:t>
            </a:r>
            <a:r>
              <a:rPr kumimoji="1" lang="zh-TW" alt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科自由選考。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DF73B1-C174-4713-9154-AD0A858D328B}" type="slidenum">
              <a:rPr lang="zh-TW" altLang="en-US" sz="1200" smtClean="0">
                <a:solidFill>
                  <a:srgbClr val="898989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15363" name="標題 1"/>
          <p:cNvSpPr txBox="1">
            <a:spLocks/>
          </p:cNvSpPr>
          <p:nvPr/>
        </p:nvSpPr>
        <p:spPr bwMode="auto">
          <a:xfrm>
            <a:off x="628650" y="220663"/>
            <a:ext cx="7886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mtClean="0">
                <a:solidFill>
                  <a:srgbClr val="0000CC"/>
                </a:solidFill>
                <a:latin typeface="Arial" panose="020B0604020202020204" pitchFamily="34" charset="0"/>
                <a:ea typeface="文鼎中楷" pitchFamily="49" charset="-120"/>
                <a:cs typeface="Arial" panose="020B0604020202020204" pitchFamily="34" charset="0"/>
              </a:rPr>
              <a:t>109</a:t>
            </a:r>
            <a:r>
              <a:rPr kumimoji="0" lang="zh-TW" altLang="en-US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學年個人申請各大學參採學測科目 </a:t>
            </a:r>
            <a:r>
              <a:rPr kumimoji="0" lang="en-US" altLang="zh-TW" sz="1400" smtClean="0">
                <a:solidFill>
                  <a:srgbClr val="0000CC"/>
                </a:solidFill>
                <a:latin typeface="Arial" panose="020B0604020202020204" pitchFamily="34" charset="0"/>
                <a:ea typeface="文鼎中楷" pitchFamily="49" charset="-120"/>
                <a:cs typeface="Arial" panose="020B0604020202020204" pitchFamily="34" charset="0"/>
              </a:rPr>
              <a:t>108.10.22</a:t>
            </a:r>
            <a:r>
              <a:rPr kumimoji="0" lang="zh-TW" altLang="en-US" sz="140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公告</a:t>
            </a:r>
            <a:endParaRPr kumimoji="0" lang="zh-TW" altLang="en-US" sz="2400" smtClean="0">
              <a:solidFill>
                <a:srgbClr val="0000CC"/>
              </a:solidFill>
              <a:latin typeface="文鼎中楷" pitchFamily="49" charset="-120"/>
              <a:ea typeface="文鼎中楷" pitchFamily="49" charset="-120"/>
              <a:cs typeface="Arial" panose="020B0604020202020204" pitchFamily="34" charset="0"/>
            </a:endParaRPr>
          </a:p>
        </p:txBody>
      </p:sp>
      <p:sp>
        <p:nvSpPr>
          <p:cNvPr id="15364" name="文字方塊 4"/>
          <p:cNvSpPr txBox="1">
            <a:spLocks noChangeArrowheads="1"/>
          </p:cNvSpPr>
          <p:nvPr/>
        </p:nvSpPr>
        <p:spPr bwMode="auto">
          <a:xfrm>
            <a:off x="581025" y="787400"/>
            <a:ext cx="7920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109</a:t>
            </a:r>
            <a:r>
              <a:rPr lang="zh-TW" altLang="en-US" sz="14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學年度大學「個人申請」入學招生校系參採「學科能力測驗科目」之一覽表：</a:t>
            </a:r>
            <a:r>
              <a:rPr lang="en-US" altLang="zh-TW" sz="14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16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  <a:hlinkClick r:id="rId2"/>
              </a:rPr>
              <a:t>https://www.cac.edu.tw/apply109/Classification_NextYear.php</a:t>
            </a:r>
            <a:r>
              <a:rPr lang="en-US" altLang="zh-TW" sz="1400" smtClean="0">
                <a:solidFill>
                  <a:prstClr val="black"/>
                </a:solidFill>
                <a:latin typeface="Tahoma" panose="020B060403050404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12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12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大學招生委員會聯合會提供</a:t>
            </a:r>
            <a:r>
              <a:rPr lang="en-US" altLang="zh-TW" sz="12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1200" smtClean="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9850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6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28650" y="220663"/>
            <a:ext cx="7886700" cy="760412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0000CC"/>
                </a:solidFill>
                <a:latin typeface="Arial" panose="020B0604020202020204" pitchFamily="34" charset="0"/>
                <a:ea typeface="文鼎中楷" panose="020B0609010101010101" pitchFamily="49" charset="-120"/>
                <a:cs typeface="Arial" panose="020B0604020202020204" pitchFamily="34" charset="0"/>
              </a:rPr>
              <a:t>109</a:t>
            </a:r>
            <a:r>
              <a:rPr lang="zh-TW" altLang="en-US" sz="2800" dirty="0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Arial" panose="020B0604020202020204" pitchFamily="34" charset="0"/>
              </a:rPr>
              <a:t>學年個人申請</a:t>
            </a:r>
            <a:r>
              <a:rPr lang="zh-TW" altLang="en-US" sz="2800" dirty="0" smtClean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Arial" panose="020B0604020202020204" pitchFamily="34" charset="0"/>
              </a:rPr>
              <a:t>東吳大學</a:t>
            </a:r>
            <a:r>
              <a:rPr lang="zh-TW" altLang="en-US" sz="2800" dirty="0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Arial" panose="020B0604020202020204" pitchFamily="34" charset="0"/>
              </a:rPr>
              <a:t>參採學測科目 </a:t>
            </a:r>
            <a:r>
              <a:rPr lang="en-US" altLang="zh-TW" sz="1400" dirty="0" smtClean="0">
                <a:solidFill>
                  <a:srgbClr val="0000CC"/>
                </a:solidFill>
                <a:latin typeface="Arial" panose="020B0604020202020204" pitchFamily="34" charset="0"/>
                <a:ea typeface="文鼎中楷" panose="020B0609010101010101" pitchFamily="49" charset="-120"/>
                <a:cs typeface="Arial" panose="020B0604020202020204" pitchFamily="34" charset="0"/>
              </a:rPr>
              <a:t>108.10.22</a:t>
            </a:r>
            <a:r>
              <a:rPr lang="zh-TW" altLang="en-US" sz="1400" dirty="0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  <a:cs typeface="Arial" panose="020B0604020202020204" pitchFamily="34" charset="0"/>
              </a:rPr>
              <a:t>公告</a:t>
            </a:r>
            <a:endParaRPr lang="zh-TW" altLang="en-US" sz="2400" dirty="0" smtClean="0">
              <a:solidFill>
                <a:srgbClr val="0000CC"/>
              </a:solidFill>
              <a:latin typeface="文鼎中楷" panose="020B0609010101010101" pitchFamily="49" charset="-120"/>
              <a:ea typeface="文鼎中楷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15363" name="文字方塊 4"/>
          <p:cNvSpPr txBox="1">
            <a:spLocks noChangeArrowheads="1"/>
          </p:cNvSpPr>
          <p:nvPr/>
        </p:nvSpPr>
        <p:spPr bwMode="auto">
          <a:xfrm>
            <a:off x="684213" y="836613"/>
            <a:ext cx="79200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4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109</a:t>
            </a:r>
            <a:r>
              <a:rPr lang="zh-TW" altLang="en-US" sz="14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學年度大學「個人申請」入學招生校系參採「學科能力測驗科目」之一覽表：</a:t>
            </a:r>
            <a:r>
              <a:rPr lang="en-US" altLang="zh-TW" sz="14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1600" smtClean="0">
                <a:solidFill>
                  <a:prstClr val="blac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  <a:hlinkClick r:id="rId2"/>
              </a:rPr>
              <a:t>https://www.cac.edu.tw/apply109/Classification_NextYear.php</a:t>
            </a:r>
            <a:r>
              <a:rPr lang="en-US" altLang="zh-TW" sz="1400" smtClean="0">
                <a:solidFill>
                  <a:prstClr val="black"/>
                </a:solidFill>
                <a:latin typeface="Tahoma" panose="020B060403050404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en-US" altLang="zh-TW" sz="12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12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大學招生委員會聯合會提供</a:t>
            </a:r>
            <a:r>
              <a:rPr lang="en-US" altLang="zh-TW" sz="120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1200" smtClean="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16507"/>
          <a:stretch>
            <a:fillRect/>
          </a:stretch>
        </p:blipFill>
        <p:spPr bwMode="auto">
          <a:xfrm>
            <a:off x="1177925" y="1449388"/>
            <a:ext cx="67881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 idx="4294967295"/>
          </p:nvPr>
        </p:nvSpPr>
        <p:spPr>
          <a:xfrm>
            <a:off x="-468313" y="188913"/>
            <a:ext cx="9504363" cy="846137"/>
          </a:xfrm>
        </p:spPr>
        <p:txBody>
          <a:bodyPr anchor="b"/>
          <a:lstStyle/>
          <a:p>
            <a:pPr algn="r"/>
            <a:r>
              <a:rPr lang="en-US" altLang="zh-TW" sz="2800" dirty="0" smtClean="0">
                <a:solidFill>
                  <a:srgbClr val="0000CC"/>
                </a:solidFill>
                <a:latin typeface="Arial" panose="020B0604020202020204" pitchFamily="34" charset="0"/>
                <a:ea typeface="文鼎中楷" pitchFamily="49" charset="-120"/>
                <a:cs typeface="Arial" panose="020B0604020202020204" pitchFamily="34" charset="0"/>
              </a:rPr>
              <a:t>108-109</a:t>
            </a:r>
            <a:r>
              <a:rPr lang="zh-TW" altLang="en-US" sz="28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個人申請各大學系組參採學測科目</a:t>
            </a:r>
            <a:r>
              <a:rPr lang="en-US" altLang="zh-TW" sz="12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(1)</a:t>
            </a:r>
            <a:r>
              <a:rPr lang="zh-TW" altLang="en-US" sz="12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 </a:t>
            </a:r>
            <a:r>
              <a:rPr lang="en-US" altLang="zh-TW" sz="1200" dirty="0" smtClean="0">
                <a:solidFill>
                  <a:srgbClr val="0000CC"/>
                </a:solidFill>
                <a:latin typeface="Arial" panose="020B0604020202020204" pitchFamily="34" charset="0"/>
                <a:ea typeface="文鼎中楷" pitchFamily="49" charset="-120"/>
                <a:cs typeface="Arial" panose="020B0604020202020204" pitchFamily="34" charset="0"/>
              </a:rPr>
              <a:t>108.10.22</a:t>
            </a:r>
            <a:r>
              <a:rPr lang="zh-TW" altLang="en-US" sz="12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公告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27088" y="1412875"/>
          <a:ext cx="7777162" cy="4176712"/>
        </p:xfrm>
        <a:graphic>
          <a:graphicData uri="http://schemas.openxmlformats.org/drawingml/2006/table">
            <a:tbl>
              <a:tblPr/>
              <a:tblGrid>
                <a:gridCol w="1212025"/>
                <a:gridCol w="1228858"/>
                <a:gridCol w="1346696"/>
                <a:gridCol w="1228858"/>
                <a:gridCol w="1346696"/>
                <a:gridCol w="1414029"/>
              </a:tblGrid>
              <a:tr h="54142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方式</a:t>
                      </a:r>
                      <a:endParaRPr lang="zh-TW" alt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增減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7734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四科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686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35.0%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690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32.0%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- 3%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三科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746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38.0%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861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40.0%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+ 2%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二科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18.3%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18.7%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+ 0.4%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6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一科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8.7%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9.3%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+ 0.6%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2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1963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100.0%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2154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100.0%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50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82830"/>
              </p:ext>
            </p:extLst>
          </p:nvPr>
        </p:nvGraphicFramePr>
        <p:xfrm>
          <a:off x="827088" y="1060450"/>
          <a:ext cx="7632699" cy="4960939"/>
        </p:xfrm>
        <a:graphic>
          <a:graphicData uri="http://schemas.openxmlformats.org/drawingml/2006/table">
            <a:tbl>
              <a:tblPr/>
              <a:tblGrid>
                <a:gridCol w="1189512"/>
                <a:gridCol w="1402726"/>
                <a:gridCol w="1124986"/>
                <a:gridCol w="1395245"/>
                <a:gridCol w="1132467"/>
                <a:gridCol w="1387763"/>
              </a:tblGrid>
              <a:tr h="4854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增減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522833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系組</a:t>
                      </a:r>
                      <a:endParaRPr lang="en-US" altLang="zh-TW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百分比</a:t>
                      </a:r>
                      <a:endParaRPr lang="en-US" altLang="zh-TW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系組</a:t>
                      </a:r>
                      <a:endParaRPr lang="en-US" altLang="zh-TW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百分比</a:t>
                      </a:r>
                      <a:endParaRPr lang="en-US" altLang="zh-TW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6934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國文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1676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85.4%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1791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83.1%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1617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82.4%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1782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82.7%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0.3%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1178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60.0%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1305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60.6%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+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705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35.9%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730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33.9%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2.0%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5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696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35.5%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740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34.4%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1.1%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18">
                <a:tc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5872/1963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2.99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6348/2154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2.95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0.04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519" name="標題 1"/>
          <p:cNvSpPr>
            <a:spLocks noGrp="1"/>
          </p:cNvSpPr>
          <p:nvPr>
            <p:ph type="title" idx="4294967295"/>
          </p:nvPr>
        </p:nvSpPr>
        <p:spPr>
          <a:xfrm>
            <a:off x="-468313" y="188913"/>
            <a:ext cx="9504363" cy="647700"/>
          </a:xfrm>
        </p:spPr>
        <p:txBody>
          <a:bodyPr anchor="b"/>
          <a:lstStyle/>
          <a:p>
            <a:pPr algn="r"/>
            <a:r>
              <a:rPr lang="en-US" altLang="zh-TW" sz="2800" dirty="0" smtClean="0">
                <a:solidFill>
                  <a:srgbClr val="0000CC"/>
                </a:solidFill>
                <a:latin typeface="Arial" panose="020B0604020202020204" pitchFamily="34" charset="0"/>
                <a:ea typeface="文鼎中楷" pitchFamily="49" charset="-120"/>
                <a:cs typeface="Arial" panose="020B0604020202020204" pitchFamily="34" charset="0"/>
              </a:rPr>
              <a:t>108-109</a:t>
            </a:r>
            <a:r>
              <a:rPr lang="zh-TW" altLang="en-US" sz="28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個人申請各大學系組參採學測科目</a:t>
            </a:r>
            <a:r>
              <a:rPr lang="en-US" altLang="zh-TW" sz="12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(2)</a:t>
            </a:r>
            <a:r>
              <a:rPr lang="zh-TW" altLang="en-US" sz="12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 </a:t>
            </a:r>
            <a:r>
              <a:rPr lang="en-US" altLang="zh-TW" sz="1200" dirty="0" smtClean="0">
                <a:solidFill>
                  <a:srgbClr val="0000CC"/>
                </a:solidFill>
                <a:latin typeface="Arial" panose="020B0604020202020204" pitchFamily="34" charset="0"/>
                <a:ea typeface="文鼎中楷" pitchFamily="49" charset="-120"/>
                <a:cs typeface="Arial" panose="020B0604020202020204" pitchFamily="34" charset="0"/>
              </a:rPr>
              <a:t>108.10.22</a:t>
            </a:r>
            <a:r>
              <a:rPr lang="zh-TW" altLang="en-US" sz="1200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  <a:cs typeface="Arial" panose="020B0604020202020204" pitchFamily="34" charset="0"/>
              </a:rPr>
              <a:t>公告</a:t>
            </a:r>
          </a:p>
        </p:txBody>
      </p:sp>
    </p:spTree>
    <p:extLst>
      <p:ext uri="{BB962C8B-B14F-4D97-AF65-F5344CB8AC3E}">
        <p14:creationId xmlns:p14="http://schemas.microsoft.com/office/powerpoint/2010/main" val="1247845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109</a:t>
            </a:r>
            <a:r>
              <a:rPr lang="zh-TW" altLang="en-US" sz="2800" dirty="0" smtClean="0"/>
              <a:t>學年申請入學</a:t>
            </a:r>
            <a:r>
              <a:rPr lang="en-US" altLang="zh-TW" sz="2800" dirty="0" smtClean="0"/>
              <a:t>18</a:t>
            </a:r>
            <a:r>
              <a:rPr lang="zh-TW" altLang="en-US" sz="2800" dirty="0" smtClean="0"/>
              <a:t>學群最多參採的科目組合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288" y="1844675"/>
          <a:ext cx="8353425" cy="3887789"/>
        </p:xfrm>
        <a:graphic>
          <a:graphicData uri="http://schemas.openxmlformats.org/drawingml/2006/table">
            <a:tbl>
              <a:tblPr/>
              <a:tblGrid>
                <a:gridCol w="1135097"/>
                <a:gridCol w="7218328"/>
              </a:tblGrid>
              <a:tr h="43197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科目組合</a:t>
                      </a:r>
                      <a:endParaRPr kumimoji="1" lang="zh-TW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使用學群</a:t>
                      </a:r>
                      <a:endParaRPr kumimoji="1" lang="zh-TW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759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英數自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不分系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國英數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資訊學群、管理學群、財經學群、遊憩與運動學群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國英數自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工程學群、數理化學群、醫藥衛生學群、生命科學學群、生物資源學群、地球與環境學群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國英社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外語學群、文史哲學群、*建築與設計學群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國英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藝術學群、大眾傳播學群、*建築與設計學群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59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國英數社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社會與心理學群、教育學群、法政學群</a:t>
                      </a:r>
                      <a:endParaRPr kumimoji="1" lang="zh-TW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8846" marR="8846" marT="8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3245" name="文字方塊 1"/>
          <p:cNvSpPr txBox="1">
            <a:spLocks noChangeArrowheads="1"/>
          </p:cNvSpPr>
          <p:nvPr/>
        </p:nvSpPr>
        <p:spPr bwMode="auto">
          <a:xfrm>
            <a:off x="395288" y="5805488"/>
            <a:ext cx="712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4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*建築與設計學群採用國英社與國英組合兩者之比例相當。</a:t>
            </a:r>
          </a:p>
        </p:txBody>
      </p:sp>
      <p:sp>
        <p:nvSpPr>
          <p:cNvPr id="39324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90D434-FFA2-40E1-9672-B3614AEDBD9C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簡報大綱</a:t>
            </a:r>
          </a:p>
        </p:txBody>
      </p:sp>
      <p:sp>
        <p:nvSpPr>
          <p:cNvPr id="320515" name="內容版面配置區 2"/>
          <p:cNvSpPr>
            <a:spLocks noGrp="1"/>
          </p:cNvSpPr>
          <p:nvPr>
            <p:ph idx="4294967295"/>
          </p:nvPr>
        </p:nvSpPr>
        <p:spPr>
          <a:xfrm>
            <a:off x="1138238" y="1989138"/>
            <a:ext cx="7772400" cy="4114800"/>
          </a:xfrm>
        </p:spPr>
        <p:txBody>
          <a:bodyPr/>
          <a:lstStyle/>
          <a:p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104-124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大學</a:t>
            </a:r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1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年級學生人數預測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0">
              <a:buClr>
                <a:srgbClr val="3333CC"/>
              </a:buClr>
            </a:pPr>
            <a:r>
              <a:rPr lang="zh-TW" altLang="en-US" dirty="0">
                <a:solidFill>
                  <a:srgbClr val="00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大學入學考招制度調整</a:t>
            </a:r>
            <a:r>
              <a:rPr lang="zh-TW" altLang="en-US" dirty="0" smtClean="0">
                <a:solidFill>
                  <a:srgbClr val="00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方案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103-109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大學個人申請及指考數據分析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111</a:t>
            </a:r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大學考招新趨勢及因應對策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大學個人申請志願選填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結語及重點回顧</a:t>
            </a:r>
          </a:p>
        </p:txBody>
      </p:sp>
      <p:sp>
        <p:nvSpPr>
          <p:cNvPr id="32051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CDF97D-7832-4A6C-9A89-DE5ADF4518D5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標題 1"/>
          <p:cNvSpPr>
            <a:spLocks noGrp="1"/>
          </p:cNvSpPr>
          <p:nvPr>
            <p:ph type="title"/>
          </p:nvPr>
        </p:nvSpPr>
        <p:spPr>
          <a:xfrm>
            <a:off x="1212850" y="404813"/>
            <a:ext cx="6464300" cy="1325562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華康楷書體W5" panose="03000509000000000000" pitchFamily="65" charset="-120"/>
                <a:ea typeface="華康楷書體W5" panose="03000509000000000000" pitchFamily="65" charset="-120"/>
              </a:rPr>
              <a:t>五科自由選考的影響及因應</a:t>
            </a:r>
            <a:endParaRPr lang="zh-TW" altLang="en-US" sz="3200" dirty="0" smtClean="0">
              <a:solidFill>
                <a:srgbClr val="000000"/>
              </a:solidFill>
              <a:ea typeface="華康楷書體W5" panose="03000509000000000000" pitchFamily="65" charset="-120"/>
            </a:endParaRPr>
          </a:p>
        </p:txBody>
      </p:sp>
      <p:sp>
        <p:nvSpPr>
          <p:cNvPr id="407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6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取消總級分，</a:t>
            </a:r>
            <a:r>
              <a:rPr lang="en-US" altLang="zh-TW" sz="2600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75</a:t>
            </a:r>
            <a:r>
              <a:rPr lang="zh-TW" altLang="en-US" sz="2600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級分</a:t>
            </a:r>
            <a:r>
              <a:rPr lang="en-US" altLang="zh-TW" sz="2600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滿級分</a:t>
            </a:r>
            <a:r>
              <a:rPr lang="en-US" altLang="zh-TW" sz="2600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26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將成為歷史名詞。</a:t>
            </a:r>
            <a:endParaRPr lang="en-US" altLang="zh-TW" sz="2600" dirty="0" smtClean="0">
              <a:latin typeface="華康楷書體W5(P)" panose="03000500000000000000" pitchFamily="66" charset="-120"/>
              <a:ea typeface="華康楷書體W5(P)" panose="03000500000000000000" pitchFamily="66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繁星</a:t>
            </a:r>
            <a:r>
              <a:rPr lang="zh-TW" altLang="en-US" sz="2600" dirty="0"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依</a:t>
            </a:r>
            <a:r>
              <a:rPr lang="zh-TW" altLang="en-US" sz="26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學校排名，指考有傳統排序，影響較小。</a:t>
            </a:r>
            <a:r>
              <a:rPr lang="zh-TW" altLang="en-US" sz="2600" u="sng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個人申請因為只有</a:t>
            </a:r>
            <a:r>
              <a:rPr lang="en-US" altLang="zh-TW" sz="2600" u="sng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6</a:t>
            </a:r>
            <a:r>
              <a:rPr lang="zh-TW" altLang="en-US" sz="2600" u="sng" dirty="0" smtClean="0">
                <a:solidFill>
                  <a:schemeClr val="hlink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個志願，選填難度相對提高。</a:t>
            </a:r>
            <a:endParaRPr lang="en-US" altLang="zh-TW" sz="2600" u="sng" dirty="0" smtClean="0">
              <a:latin typeface="華康楷書體W5(P)" panose="03000500000000000000" pitchFamily="66" charset="-120"/>
              <a:ea typeface="華康楷書體W5(P)" panose="03000500000000000000" pitchFamily="66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各大學校系為爭取學生，參採科目各有盤算。</a:t>
            </a:r>
            <a:endParaRPr lang="en-US" altLang="zh-TW" sz="2600" dirty="0" smtClean="0">
              <a:latin typeface="華康楷書體W5(P)" panose="03000500000000000000" pitchFamily="66" charset="-120"/>
              <a:ea typeface="華康楷書體W5(P)" panose="030005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   </a:t>
            </a:r>
            <a:r>
              <a:rPr lang="zh-TW" altLang="en-US" sz="26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部分校系之二階甄選方式，多元且各具特色</a:t>
            </a:r>
            <a:r>
              <a:rPr lang="zh-TW" altLang="en-US" sz="2600" dirty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2600" dirty="0" smtClean="0">
              <a:solidFill>
                <a:srgbClr val="FF0000"/>
              </a:solidFill>
              <a:latin typeface="華康楷書體W5(P)" panose="03000500000000000000" pitchFamily="66" charset="-120"/>
              <a:ea typeface="華康楷書體W5(P)" panose="03000500000000000000" pitchFamily="66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dirty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  </a:t>
            </a:r>
            <a:r>
              <a:rPr lang="zh-TW" altLang="en-US" sz="2600" u="sng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考生選填志願要儘量運用自己的優勢</a:t>
            </a:r>
            <a:r>
              <a:rPr lang="zh-TW" altLang="en-US" sz="2600" u="sng" dirty="0" smtClean="0">
                <a:solidFill>
                  <a:srgbClr val="C0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2600" u="sng" dirty="0" smtClean="0">
              <a:solidFill>
                <a:srgbClr val="C00000"/>
              </a:solidFill>
              <a:latin typeface="華康楷書體W5(P)" panose="03000500000000000000" pitchFamily="66" charset="-120"/>
              <a:ea typeface="華康楷書體W5(P)" panose="03000500000000000000" pitchFamily="66" charset="-120"/>
              <a:cs typeface="Times New Roman" panose="02020603050405020304" pitchFamily="18" charset="0"/>
            </a:endParaRPr>
          </a:p>
          <a:p>
            <a:r>
              <a:rPr lang="zh-TW" altLang="en-US" sz="2600" b="1" u="sng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建議各高中提早在高二下輔導學生進行志願初選，參考志願學系</a:t>
            </a:r>
            <a:r>
              <a:rPr lang="en-US" altLang="zh-TW" sz="2600" b="1" u="sng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2600" b="1" u="sng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群</a:t>
            </a:r>
            <a:r>
              <a:rPr lang="en-US" altLang="zh-TW" sz="2600" b="1" u="sng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2600" b="1" u="sng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  <a:cs typeface="Times New Roman" panose="02020603050405020304" pitchFamily="18" charset="0"/>
              </a:rPr>
              <a:t>，作為學測選考之依據。</a:t>
            </a:r>
            <a:endParaRPr lang="en-US" altLang="zh-TW" sz="2600" b="1" u="sng" dirty="0" smtClean="0">
              <a:solidFill>
                <a:srgbClr val="3333FF"/>
              </a:solidFill>
              <a:latin typeface="華康楷書體W5(P)" panose="03000500000000000000" pitchFamily="66" charset="-120"/>
              <a:ea typeface="華康楷書體W5(P)" panose="03000500000000000000" pitchFamily="66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3333FF"/>
              </a:solidFill>
              <a:ea typeface="文鼎特黑" panose="020B0609010101010101" pitchFamily="49" charset="-120"/>
            </a:endParaRPr>
          </a:p>
          <a:p>
            <a:endParaRPr lang="en-US" altLang="zh-TW" sz="2000" dirty="0" smtClean="0">
              <a:solidFill>
                <a:schemeClr val="hlin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TW" sz="2000" b="1" dirty="0" smtClean="0">
              <a:solidFill>
                <a:srgbClr val="FF0000"/>
              </a:solidFill>
              <a:ea typeface="文鼎特黑" panose="020B0609010101010101" pitchFamily="49" charset="-120"/>
            </a:endParaRPr>
          </a:p>
          <a:p>
            <a:endParaRPr lang="en-US" altLang="zh-TW" sz="2000" b="1" dirty="0" smtClean="0">
              <a:solidFill>
                <a:srgbClr val="FF0000"/>
              </a:solidFill>
              <a:ea typeface="文鼎特黑" panose="020B0609010101010101" pitchFamily="49" charset="-120"/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40755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B240B3-F7B8-4FD7-A02C-C0C96396C164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61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8078787" cy="1462087"/>
          </a:xfrm>
        </p:spPr>
        <p:txBody>
          <a:bodyPr/>
          <a:lstStyle/>
          <a:p>
            <a:pPr eaLnBrk="1" hangingPunct="1"/>
            <a:r>
              <a:rPr lang="zh-TW" altLang="en-US" sz="3800" b="0" dirty="0" smtClean="0"/>
              <a:t> </a:t>
            </a:r>
            <a:r>
              <a:rPr lang="en-US" altLang="zh-TW" sz="3400" b="0" dirty="0" smtClean="0">
                <a:ea typeface="書法家顏楷體" panose="02010609000101010101" pitchFamily="49" charset="-120"/>
              </a:rPr>
              <a:t>103-109</a:t>
            </a:r>
            <a:r>
              <a:rPr lang="zh-TW" altLang="en-US" sz="3400" b="0" dirty="0" smtClean="0">
                <a:ea typeface="書法家顏楷體" panose="02010609000101010101" pitchFamily="49" charset="-120"/>
              </a:rPr>
              <a:t>大學個人申請及指考數據分析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sz="2800" b="1" dirty="0" smtClean="0"/>
          </a:p>
        </p:txBody>
      </p:sp>
      <p:sp>
        <p:nvSpPr>
          <p:cNvPr id="40858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421254-E382-4BEE-AC78-FA57286AD57B}" type="slidenum">
              <a:rPr kumimoji="0" lang="en-US" altLang="zh-TW" sz="1400" smtClean="0">
                <a:solidFill>
                  <a:srgbClr val="1C1C1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400" smtClean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11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93E91F5-EF1C-484E-80C6-7386E51CD38A}" type="slidenum">
              <a:rPr kumimoji="0" lang="en-US" altLang="zh-TW" smtClean="0">
                <a:solidFill>
                  <a:srgbClr val="000000"/>
                </a:solidFill>
              </a:rPr>
              <a:pPr/>
              <a:t>22</a:t>
            </a:fld>
            <a:endParaRPr kumimoji="0" lang="en-US" altLang="zh-TW" smtClean="0">
              <a:solidFill>
                <a:srgbClr val="000000"/>
              </a:solidFill>
            </a:endParaRPr>
          </a:p>
        </p:txBody>
      </p:sp>
      <p:sp>
        <p:nvSpPr>
          <p:cNvPr id="21507" name="標題 1"/>
          <p:cNvSpPr txBox="1">
            <a:spLocks/>
          </p:cNvSpPr>
          <p:nvPr/>
        </p:nvSpPr>
        <p:spPr bwMode="auto">
          <a:xfrm>
            <a:off x="1138238" y="260350"/>
            <a:ext cx="7793037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108</a:t>
            </a:r>
            <a:r>
              <a:rPr lang="en-US" altLang="zh-TW" sz="2800" b="1" dirty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-</a:t>
            </a:r>
            <a:r>
              <a:rPr lang="en-US" altLang="zh-TW" sz="2800" b="1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109</a:t>
            </a:r>
            <a:r>
              <a:rPr lang="zh-TW" altLang="en-US" sz="2800" b="1" dirty="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學年度學測考生選考組合模式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934088"/>
              </p:ext>
            </p:extLst>
          </p:nvPr>
        </p:nvGraphicFramePr>
        <p:xfrm>
          <a:off x="611188" y="2349500"/>
          <a:ext cx="7848600" cy="3424239"/>
        </p:xfrm>
        <a:graphic>
          <a:graphicData uri="http://schemas.openxmlformats.org/drawingml/2006/table">
            <a:tbl>
              <a:tblPr/>
              <a:tblGrid>
                <a:gridCol w="1758843"/>
                <a:gridCol w="1323861"/>
                <a:gridCol w="1191474"/>
                <a:gridCol w="1191474"/>
                <a:gridCol w="1191474"/>
                <a:gridCol w="1191474"/>
              </a:tblGrid>
              <a:tr h="503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選考組合模式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108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學年度</a:t>
                      </a:r>
                      <a:endParaRPr lang="zh-TW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109 </a:t>
                      </a:r>
                      <a:r>
                        <a:rPr lang="en-US" sz="2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學年度</a:t>
                      </a:r>
                      <a:endParaRPr lang="zh-TW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109-108</a:t>
                      </a:r>
                      <a:endParaRPr lang="zh-TW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038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人數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百分比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人數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百分比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百分比</a:t>
                      </a:r>
                      <a:endParaRPr lang="zh-TW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833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五科全選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98,439</a:t>
                      </a:r>
                      <a:endParaRPr 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71.13%</a:t>
                      </a:r>
                      <a:endParaRPr 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84,898</a:t>
                      </a:r>
                      <a:endParaRPr 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63.62%</a:t>
                      </a:r>
                      <a:endParaRPr 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-7.51%</a:t>
                      </a:r>
                      <a:endParaRPr 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國英數社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24,448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17.67%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28,203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21.14%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+3.47%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國英數自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12,984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9.38%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18,056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13.53%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+4.15%</a:t>
                      </a:r>
                      <a:endParaRPr 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其他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2,516</a:t>
                      </a:r>
                      <a:endParaRPr 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1.82%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2,281</a:t>
                      </a:r>
                      <a:endParaRPr 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1.71%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-0.11%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合計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138,387</a:t>
                      </a:r>
                      <a:endParaRPr 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100.00%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133,438</a:t>
                      </a:r>
                      <a:endParaRPr lang="zh-TW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100.00%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--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00355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000" smtClean="0">
                <a:solidFill>
                  <a:srgbClr val="002060"/>
                </a:solidFill>
                <a:ea typeface="華康勘亭流" panose="03000909000000000000" pitchFamily="65" charset="-120"/>
              </a:rPr>
              <a:t>109</a:t>
            </a:r>
            <a:r>
              <a:rPr lang="zh-TW" altLang="en-US" sz="3000" smtClean="0">
                <a:solidFill>
                  <a:srgbClr val="002060"/>
                </a:solidFill>
                <a:ea typeface="華康勘亭流" panose="03000909000000000000" pitchFamily="65" charset="-120"/>
              </a:rPr>
              <a:t>大學學測應屆生與重考生報考組合分析</a:t>
            </a:r>
          </a:p>
        </p:txBody>
      </p:sp>
      <p:sp>
        <p:nvSpPr>
          <p:cNvPr id="17411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22A3C6C-BB86-428B-AD2E-702BA1EA9567}" type="slidenum">
              <a:rPr lang="zh-TW" altLang="en-US" sz="1200" smtClean="0">
                <a:solidFill>
                  <a:srgbClr val="898989"/>
                </a:solidFill>
              </a:rPr>
              <a:pPr/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368815"/>
              </p:ext>
            </p:extLst>
          </p:nvPr>
        </p:nvGraphicFramePr>
        <p:xfrm>
          <a:off x="684213" y="1989138"/>
          <a:ext cx="7704136" cy="3286124"/>
        </p:xfrm>
        <a:graphic>
          <a:graphicData uri="http://schemas.openxmlformats.org/drawingml/2006/table">
            <a:tbl>
              <a:tblPr firstRow="1" firstCol="1" bandRow="1"/>
              <a:tblGrid>
                <a:gridCol w="1283404"/>
                <a:gridCol w="1283404"/>
                <a:gridCol w="1284332"/>
                <a:gridCol w="1284332"/>
                <a:gridCol w="1284332"/>
                <a:gridCol w="1284332"/>
              </a:tblGrid>
              <a:tr h="504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身分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報考人數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科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國英數自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國英數社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27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應屆生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115,580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66.7%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10.5%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19.2%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3.6%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重考生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17,858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44.1%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33.2%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21.4%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1.3%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差距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133,438</a:t>
                      </a:r>
                      <a:endParaRPr lang="zh-TW" sz="20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+22.6%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-22.7%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-2.2%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+2.3%</a:t>
                      </a:r>
                      <a:endParaRPr lang="zh-TW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80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 idx="4294967295"/>
          </p:nvPr>
        </p:nvSpPr>
        <p:spPr>
          <a:xfrm>
            <a:off x="395288" y="115888"/>
            <a:ext cx="7793037" cy="577850"/>
          </a:xfrm>
        </p:spPr>
        <p:txBody>
          <a:bodyPr/>
          <a:lstStyle/>
          <a:p>
            <a:r>
              <a:rPr lang="en-US" altLang="zh-TW" sz="280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103-109</a:t>
            </a:r>
            <a:r>
              <a:rPr lang="zh-TW" altLang="en-US" sz="280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學年大學個人申請入學招生統計資料</a:t>
            </a:r>
          </a:p>
        </p:txBody>
      </p:sp>
      <p:sp>
        <p:nvSpPr>
          <p:cNvPr id="7065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267F62-05F1-482C-AF6E-D264DF8A1545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0660" name="標題 1"/>
          <p:cNvSpPr txBox="1">
            <a:spLocks/>
          </p:cNvSpPr>
          <p:nvPr/>
        </p:nvSpPr>
        <p:spPr bwMode="auto">
          <a:xfrm>
            <a:off x="2195513" y="5959475"/>
            <a:ext cx="77930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b="1" smtClean="0">
              <a:solidFill>
                <a:srgbClr val="0000CC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5288" y="774700"/>
          <a:ext cx="8280399" cy="5260976"/>
        </p:xfrm>
        <a:graphic>
          <a:graphicData uri="http://schemas.openxmlformats.org/drawingml/2006/table">
            <a:tbl>
              <a:tblPr/>
              <a:tblGrid>
                <a:gridCol w="444102"/>
                <a:gridCol w="1393557"/>
                <a:gridCol w="796317"/>
                <a:gridCol w="796317"/>
                <a:gridCol w="796317"/>
                <a:gridCol w="796317"/>
                <a:gridCol w="796317"/>
                <a:gridCol w="796317"/>
                <a:gridCol w="796317"/>
                <a:gridCol w="868521"/>
              </a:tblGrid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編號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學年度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103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104</a:t>
                      </a:r>
                      <a:endParaRPr lang="zh-TW" sz="14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105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106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107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108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109</a:t>
                      </a:r>
                      <a:endParaRPr lang="zh-TW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109-108</a:t>
                      </a:r>
                      <a:endParaRPr lang="zh-TW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學測報名人數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147,478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146,035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135,583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128,760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136,465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138,387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133,446</a:t>
                      </a:r>
                      <a:endParaRPr 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-4,941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個申招生名額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49,733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54,322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55,732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55,954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56,060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54,978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55,267</a:t>
                      </a:r>
                      <a:endParaRPr 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289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報名總人數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87,883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90,071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80,110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75,414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77,848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90,893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87,186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-3,707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報名總校系數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460,882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476,755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426,478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398,387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412,257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496,656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483,972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-12,684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每生志願數</a:t>
                      </a:r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4/3</a:t>
                      </a: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5.24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5.29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5.32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5.28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5.29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5.46</a:t>
                      </a:r>
                      <a:endParaRPr lang="zh-TW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5.55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0.09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通過篩選總人數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63,153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65,883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62,798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60,956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63,336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71,450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71,249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-201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通過篩選比率</a:t>
                      </a:r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6/3</a:t>
                      </a: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71.86%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73.15%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78.39%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80.83%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81.36%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78.61%</a:t>
                      </a:r>
                      <a:endParaRPr lang="zh-TW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81.72%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3.11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通過篩選總校系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168,944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183,959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185,629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185,489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188,709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195,224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197,554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2,330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通過篩選志願</a:t>
                      </a:r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8/6 </a:t>
                      </a: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2.68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2.79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2.95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3.04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2.98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2.73</a:t>
                      </a:r>
                      <a:endParaRPr lang="zh-TW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2.77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0.04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正取名額總數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49,575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54,169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55,633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55,666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55,689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54,375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57,165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2,790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備取名額總數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65,329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70,676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72,566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70,600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75,340</a:t>
                      </a:r>
                      <a:endParaRPr 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85,266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91,940</a:t>
                      </a:r>
                      <a:endParaRPr lang="zh-TW" sz="14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6,674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獲分發人數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43,560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45,796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45,425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43,923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45,577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50,299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51,009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710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獲分發人數</a:t>
                      </a:r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</a:t>
                      </a:r>
                      <a:r>
                        <a:rPr 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44,436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46,777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46,434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44,964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46,648</a:t>
                      </a:r>
                      <a:endParaRPr lang="zh-TW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51,517</a:t>
                      </a:r>
                      <a:endParaRPr lang="zh-TW" sz="14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52,321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817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分發錄取率</a:t>
                      </a:r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13/3</a:t>
                      </a: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50.56%</a:t>
                      </a:r>
                      <a:endParaRPr lang="zh-TW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51.93%</a:t>
                      </a:r>
                      <a:endParaRPr lang="zh-TW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57.96%</a:t>
                      </a:r>
                      <a:endParaRPr lang="zh-TW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59.62%</a:t>
                      </a:r>
                      <a:endParaRPr lang="zh-TW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59.92%</a:t>
                      </a:r>
                      <a:endParaRPr lang="zh-TW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56.68%</a:t>
                      </a:r>
                      <a:endParaRPr lang="zh-TW" sz="14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60.01%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3.33%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15</a:t>
                      </a:r>
                      <a:endParaRPr lang="zh-TW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招生缺額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6,183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8,537</a:t>
                      </a:r>
                      <a:endParaRPr lang="zh-TW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10,317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12,039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10,489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4,699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4,197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  <a:endParaRPr lang="zh-TW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-502</a:t>
                      </a:r>
                      <a:endParaRPr lang="zh-TW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" marR="7619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9790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76B674-9AA9-4C17-933F-21F51EB0E8C3}" type="slidenum"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904162" cy="1462087"/>
          </a:xfrm>
        </p:spPr>
        <p:txBody>
          <a:bodyPr/>
          <a:lstStyle/>
          <a:p>
            <a:r>
              <a:rPr lang="en-US" altLang="zh-TW" sz="2800" dirty="0" smtClean="0"/>
              <a:t>103-109</a:t>
            </a:r>
            <a:r>
              <a:rPr lang="zh-TW" altLang="zh-TW" sz="2800" dirty="0" smtClean="0">
                <a:solidFill>
                  <a:srgbClr val="C00000"/>
                </a:solidFill>
              </a:rPr>
              <a:t>大學學測</a:t>
            </a:r>
            <a:r>
              <a:rPr lang="zh-TW" altLang="zh-TW" sz="2800" dirty="0" smtClean="0"/>
              <a:t>非應屆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重考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學生人數統計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2276475"/>
          <a:ext cx="8135934" cy="3613149"/>
        </p:xfrm>
        <a:graphic>
          <a:graphicData uri="http://schemas.openxmlformats.org/drawingml/2006/table">
            <a:tbl>
              <a:tblPr firstRow="1" firstCol="1" bandRow="1"/>
              <a:tblGrid>
                <a:gridCol w="1140939"/>
                <a:gridCol w="999285"/>
                <a:gridCol w="999285"/>
                <a:gridCol w="999285"/>
                <a:gridCol w="999285"/>
                <a:gridCol w="999285"/>
                <a:gridCol w="999285"/>
                <a:gridCol w="999285"/>
              </a:tblGrid>
              <a:tr h="494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103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104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105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106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107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108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109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623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報名人數</a:t>
                      </a: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147,478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146,035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135,583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128,760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136,465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138,387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133,438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重考生</a:t>
                      </a: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9,175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9,688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10,121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9,427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9,773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13,878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17,858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623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6.59%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6.63%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7.46%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7.32%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7.16%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10.03%</a:t>
                      </a:r>
                      <a:endParaRPr lang="zh-TW" sz="1800" b="1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13.38%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增減人數</a:t>
                      </a: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+513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+433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-694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+346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+4,105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+3,980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623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---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+0.04%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+0.83%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-0.14%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-0.16%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+2.87%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+3.35%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6114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 idx="4294967295"/>
          </p:nvPr>
        </p:nvSpPr>
        <p:spPr>
          <a:xfrm>
            <a:off x="250825" y="44450"/>
            <a:ext cx="8601075" cy="766763"/>
          </a:xfrm>
        </p:spPr>
        <p:txBody>
          <a:bodyPr/>
          <a:lstStyle/>
          <a:p>
            <a:pPr algn="ctr"/>
            <a:r>
              <a:rPr lang="en-US" altLang="zh-TW" sz="400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103-109</a:t>
            </a:r>
            <a:r>
              <a:rPr lang="zh-TW" altLang="en-US" sz="4000" smtClean="0">
                <a:solidFill>
                  <a:srgbClr val="0000CC"/>
                </a:solidFill>
                <a:latin typeface="文鼎中楷" pitchFamily="49" charset="-120"/>
                <a:ea typeface="文鼎中楷" pitchFamily="49" charset="-120"/>
              </a:rPr>
              <a:t>學年度大學指考相關數據分析</a:t>
            </a:r>
          </a:p>
        </p:txBody>
      </p:sp>
      <p:sp>
        <p:nvSpPr>
          <p:cNvPr id="6656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58455C-9030-4F96-8E9F-F76277DB9C31}" type="slidenum">
              <a:rPr lang="en-US" altLang="zh-TW" sz="1400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zh-TW" sz="14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46325"/>
              </p:ext>
            </p:extLst>
          </p:nvPr>
        </p:nvGraphicFramePr>
        <p:xfrm>
          <a:off x="0" y="811213"/>
          <a:ext cx="9109077" cy="5910265"/>
        </p:xfrm>
        <a:graphic>
          <a:graphicData uri="http://schemas.openxmlformats.org/drawingml/2006/table">
            <a:tbl>
              <a:tblPr/>
              <a:tblGrid>
                <a:gridCol w="1871325"/>
                <a:gridCol w="904719"/>
                <a:gridCol w="904719"/>
                <a:gridCol w="904719"/>
                <a:gridCol w="904719"/>
                <a:gridCol w="904719"/>
                <a:gridCol w="904719"/>
                <a:gridCol w="904719"/>
                <a:gridCol w="904719"/>
              </a:tblGrid>
              <a:tr h="404645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107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108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學年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109-108</a:t>
                      </a:r>
                      <a:endParaRPr lang="zh-TW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指考報名</a:t>
                      </a: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62,109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57,237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50,871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47,334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50,742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49,119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kumimoji="0" lang="en-US" altLang="zh-TW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kumimoji="0" lang="en-US" altLang="zh-TW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43,754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-5,365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完成登記志願人數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54,955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50,779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44,958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42,327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44,345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42,604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36,781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-5,823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大學招生名額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52,303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endParaRPr lang="en-US" altLang="zh-TW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48,496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46,192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44,143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40,263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34,576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33,278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-1,298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核定名額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42,459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endParaRPr lang="en-US" altLang="zh-TW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35,817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31,010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26,761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25,466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24,575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endParaRPr lang="en-US" altLang="zh-TW" sz="1600" b="1" i="0" u="sng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24,438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-137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回流名額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9,844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endParaRPr lang="en-US" altLang="zh-TW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12,679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15,182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17,382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14,797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10,001</a:t>
                      </a: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8,840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-1,161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錄取生總人數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52,608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48,537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43,659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41,022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40,301 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34,633 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33,521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-1,112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64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登記生錄取比例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95.73%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95.58%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97.11%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96.92%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90.88%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sng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81.29%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91.14%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未錄取登記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生總人數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2,347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2,242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1,299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1,035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altLang="zh-TW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4,044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altLang="zh-TW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7,971 </a:t>
                      </a:r>
                      <a:endParaRPr lang="en-US" altLang="zh-TW" sz="16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sng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3,260</a:t>
                      </a:r>
                      <a:endParaRPr lang="en-US" altLang="zh-TW" sz="16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sng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sng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-4,711</a:t>
                      </a:r>
                      <a:endParaRPr lang="en-US" altLang="zh-TW" sz="1600" b="1" i="0" u="sng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外加名額錄取人數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606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563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420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401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344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294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-50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未足額錄取學校數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23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16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-1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未足額錄取校系數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28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</a:t>
                      </a: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46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</a:t>
                      </a:r>
                      <a:endParaRPr lang="en-US" altLang="zh-TW" sz="1600" b="1" i="0" u="none" strike="noStrike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203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261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-8</a:t>
                      </a:r>
                      <a:endParaRPr lang="en-US" altLang="zh-TW" sz="1600" b="1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2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未足額</a:t>
                      </a:r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錄取缺額人數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301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endParaRPr lang="en-US" altLang="zh-TW" sz="1600" b="1" i="0" u="sng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522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altLang="zh-TW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2,953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altLang="zh-TW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3,488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364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altLang="zh-TW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287 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sng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51</a:t>
                      </a:r>
                      <a:endParaRPr lang="en-US" altLang="zh-TW" sz="1600" b="1" i="0" u="sng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800"/>
                        </a:lnSpc>
                      </a:pPr>
                      <a:endParaRPr lang="en-US" altLang="zh-TW" sz="1600" b="1" i="0" u="sng" strike="noStrike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  <a:p>
                      <a:pPr algn="r" fontAlgn="ctr">
                        <a:lnSpc>
                          <a:spcPts val="1800"/>
                        </a:lnSpc>
                      </a:pPr>
                      <a:r>
                        <a:rPr lang="en-US" altLang="zh-TW" sz="1600" b="1" i="0" u="sng" strike="noStrike" dirty="0" smtClean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-236</a:t>
                      </a:r>
                      <a:endParaRPr lang="en-US" altLang="zh-TW" sz="1600" b="1" i="0" u="sng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778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2AFA10-4444-40F8-A849-D09A6D10A5F0}" type="slidenum"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標題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904162" cy="1462087"/>
          </a:xfrm>
        </p:spPr>
        <p:txBody>
          <a:bodyPr/>
          <a:lstStyle/>
          <a:p>
            <a:r>
              <a:rPr lang="en-US" altLang="zh-TW" sz="2800" dirty="0" smtClean="0"/>
              <a:t>103-109</a:t>
            </a:r>
            <a:r>
              <a:rPr lang="zh-TW" altLang="zh-TW" sz="2800" dirty="0" smtClean="0">
                <a:solidFill>
                  <a:srgbClr val="C00000"/>
                </a:solidFill>
              </a:rPr>
              <a:t>大學指考</a:t>
            </a:r>
            <a:r>
              <a:rPr lang="zh-TW" altLang="zh-TW" sz="2800" dirty="0" smtClean="0"/>
              <a:t>非應屆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重考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學生人數統計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2276475"/>
          <a:ext cx="8135934" cy="3505199"/>
        </p:xfrm>
        <a:graphic>
          <a:graphicData uri="http://schemas.openxmlformats.org/drawingml/2006/table">
            <a:tbl>
              <a:tblPr firstRow="1" firstCol="1" bandRow="1"/>
              <a:tblGrid>
                <a:gridCol w="1140939"/>
                <a:gridCol w="999285"/>
                <a:gridCol w="999285"/>
                <a:gridCol w="999285"/>
                <a:gridCol w="999285"/>
                <a:gridCol w="999285"/>
                <a:gridCol w="999285"/>
                <a:gridCol w="999285"/>
              </a:tblGrid>
              <a:tr h="504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 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103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104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105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106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107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108</a:t>
                      </a:r>
                      <a:endParaRPr lang="zh-TW" sz="1800" kern="1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109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60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報名人數</a:t>
                      </a: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62,109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57,237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5250" algn="l"/>
                        </a:tabLs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	50,871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47,334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50,742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49,119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43,748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重考生</a:t>
                      </a: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8,486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8,238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8,353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8,286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8,824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10,791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11,758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60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%</a:t>
                      </a:r>
                      <a:endParaRPr lang="zh-TW" sz="1800" b="1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13.66%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14.39%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16.42%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17.51%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17.39%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21.97%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26.88%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增減人數</a:t>
                      </a: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---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-248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+115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-67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+538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indent="76200"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+1,967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+967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D1"/>
                    </a:solidFill>
                  </a:tcPr>
                </a:tc>
              </a:tr>
              <a:tr h="600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%</a:t>
                      </a:r>
                      <a:endParaRPr lang="zh-TW" sz="1800" b="1" kern="100" dirty="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  ---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+0.73%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+2.03%</a:t>
                      </a:r>
                      <a:endParaRPr lang="zh-TW" sz="1800" kern="100"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+1.09%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-0.14%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+4.58%</a:t>
                      </a:r>
                      <a:endParaRPr lang="zh-TW" sz="1800" b="1" kern="1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+4.91%</a:t>
                      </a:r>
                      <a:endParaRPr lang="zh-TW" sz="18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35762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98385" y="6338146"/>
            <a:ext cx="1243753" cy="519853"/>
            <a:chOff x="5923788" y="4753609"/>
            <a:chExt cx="932815" cy="389890"/>
          </a:xfrm>
        </p:grpSpPr>
        <p:sp>
          <p:nvSpPr>
            <p:cNvPr id="3" name="object 3"/>
            <p:cNvSpPr/>
            <p:nvPr/>
          </p:nvSpPr>
          <p:spPr>
            <a:xfrm>
              <a:off x="5923788" y="4998719"/>
              <a:ext cx="932776" cy="144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929884" y="4753609"/>
              <a:ext cx="881146" cy="278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5744" y="590990"/>
            <a:ext cx="6773857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pc="73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105-109</a:t>
            </a:r>
            <a:r>
              <a:rPr lang="zh-TW" altLang="en-US" spc="73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年大學指考填寫志願分析表</a:t>
            </a:r>
            <a:endParaRPr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900"/>
              </a:lnSpc>
            </a:pPr>
            <a:r>
              <a:rPr spc="-7" dirty="0">
                <a:solidFill>
                  <a:prstClr val="black"/>
                </a:solidFill>
              </a:rPr>
              <a:t>12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338877" y="1367197"/>
          <a:ext cx="8444649" cy="4415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713"/>
                <a:gridCol w="2004907"/>
                <a:gridCol w="1103207"/>
                <a:gridCol w="1103207"/>
                <a:gridCol w="1103205"/>
                <a:gridCol w="1103205"/>
                <a:gridCol w="1103205"/>
              </a:tblGrid>
              <a:tr h="767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9F39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900" b="0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志願分析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33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9F39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900" b="0" spc="35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105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900" b="0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學年度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9F39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900" b="0" spc="35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900" b="0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學年度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9F39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900" b="0" spc="35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1900" b="0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學年度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9F39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900" b="0" spc="35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900" b="0" dirty="0">
                          <a:solidFill>
                            <a:srgbClr val="FFF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學年度</a:t>
                      </a:r>
                      <a:endParaRPr sz="1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9F39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900" b="1" spc="35" dirty="0">
                          <a:solidFill>
                            <a:srgbClr val="2D5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endParaRPr sz="19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2D5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學年度</a:t>
                      </a:r>
                      <a:endParaRPr sz="19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89F39"/>
                    </a:solidFill>
                  </a:tcPr>
                </a:tc>
              </a:tr>
              <a:tr h="7200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9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marL="79375" marR="70485" indent="88265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全體 登記生</a:t>
                      </a:r>
                    </a:p>
                  </a:txBody>
                  <a:tcPr marL="0" marR="0" marT="931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484505" marR="209550" indent="-268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填寫志願數之 平均數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67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57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54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53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59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b="1" spc="35" dirty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62</a:t>
                      </a:r>
                      <a:endParaRPr sz="19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</a:tr>
              <a:tr h="7200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142240" indent="-2444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填寫100個志願 之百分比</a:t>
                      </a:r>
                    </a:p>
                  </a:txBody>
                  <a:tcPr marL="0" marR="0" marT="67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-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14.94%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-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13.26%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-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11.88%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-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18.12%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b="1" spc="-65" dirty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21.59%</a:t>
                      </a:r>
                      <a:endParaRPr sz="19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</a:tr>
              <a:tr h="71998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錄取生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485140" marR="208915" indent="-268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填寫志願數之 平均數</a:t>
                      </a:r>
                    </a:p>
                  </a:txBody>
                  <a:tcPr marL="0" marR="0" marT="677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58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55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54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60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b="1" spc="35" dirty="0">
                          <a:solidFill>
                            <a:srgbClr val="2D5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62</a:t>
                      </a:r>
                      <a:endParaRPr sz="19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</a:tr>
              <a:tr h="7200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485140" marR="208915" indent="-2686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錄取志願序之 平均數</a:t>
                      </a: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23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24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27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30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900" b="1" spc="35" dirty="0">
                          <a:solidFill>
                            <a:srgbClr val="2D5FFF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24</a:t>
                      </a:r>
                      <a:endParaRPr sz="19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26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</a:tr>
              <a:tr h="768000">
                <a:tc>
                  <a:txBody>
                    <a:bodyPr/>
                    <a:lstStyle/>
                    <a:p>
                      <a:pPr marL="80010" marR="698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未錄取 登記生</a:t>
                      </a:r>
                    </a:p>
                  </a:txBody>
                  <a:tcPr marL="0" marR="0" marT="922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485140" marR="208915" indent="-26860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90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填寫志願數之 平均數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9228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39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35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43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900" spc="40" dirty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55</a:t>
                      </a:r>
                      <a:endParaRPr sz="190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900" b="1" spc="35" dirty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56</a:t>
                      </a:r>
                      <a:endParaRPr sz="19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0" marR="0" marT="251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8F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684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700213"/>
            <a:ext cx="7772400" cy="1462087"/>
          </a:xfrm>
        </p:spPr>
        <p:txBody>
          <a:bodyPr/>
          <a:lstStyle/>
          <a:p>
            <a:pPr eaLnBrk="1" hangingPunct="1"/>
            <a:r>
              <a:rPr lang="zh-TW" altLang="en-US" sz="4000" b="0" dirty="0" smtClean="0">
                <a:ea typeface="書法家顏楷體" panose="02010609000101010101" pitchFamily="49" charset="-120"/>
              </a:rPr>
              <a:t/>
            </a:r>
            <a:br>
              <a:rPr lang="zh-TW" altLang="en-US" sz="4000" b="0" dirty="0" smtClean="0">
                <a:ea typeface="書法家顏楷體" panose="02010609000101010101" pitchFamily="49" charset="-120"/>
              </a:rPr>
            </a:br>
            <a:r>
              <a:rPr lang="zh-TW" altLang="en-US" sz="4000" b="0" dirty="0" smtClean="0">
                <a:ea typeface="書法家顏楷體" panose="02010609000101010101" pitchFamily="49" charset="-120"/>
              </a:rPr>
              <a:t>  </a:t>
            </a:r>
            <a:r>
              <a:rPr lang="en-US" altLang="zh-TW" sz="3800" b="0" dirty="0" smtClean="0">
                <a:ea typeface="書法家顏楷體" panose="02010609000101010101" pitchFamily="49" charset="-120"/>
              </a:rPr>
              <a:t>111</a:t>
            </a:r>
            <a:r>
              <a:rPr lang="zh-TW" altLang="en-US" sz="3800" b="0" dirty="0" smtClean="0">
                <a:ea typeface="書法家顏楷體" panose="02010609000101010101" pitchFamily="49" charset="-120"/>
              </a:rPr>
              <a:t>大學考招新趨勢及因應對策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sz="2800" b="1" dirty="0" smtClean="0"/>
          </a:p>
        </p:txBody>
      </p:sp>
      <p:sp>
        <p:nvSpPr>
          <p:cNvPr id="4433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BBA36E-A41A-4AF8-BD44-5A4D9D94B8E5}" type="slidenum">
              <a:rPr kumimoji="0" lang="en-US" altLang="zh-TW" sz="1400" smtClean="0">
                <a:solidFill>
                  <a:srgbClr val="1C1C1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400" smtClean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問題重點</a:t>
            </a:r>
          </a:p>
        </p:txBody>
      </p:sp>
      <p:sp>
        <p:nvSpPr>
          <p:cNvPr id="320515" name="內容版面配置區 2"/>
          <p:cNvSpPr>
            <a:spLocks noGrp="1"/>
          </p:cNvSpPr>
          <p:nvPr>
            <p:ph idx="4294967295"/>
          </p:nvPr>
        </p:nvSpPr>
        <p:spPr>
          <a:xfrm>
            <a:off x="1138238" y="1989138"/>
            <a:ext cx="7772400" cy="4114800"/>
          </a:xfrm>
        </p:spPr>
        <p:txBody>
          <a:bodyPr/>
          <a:lstStyle/>
          <a:p>
            <a:r>
              <a:rPr lang="zh-TW" altLang="en-US" sz="36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學測要考幾科？</a:t>
            </a:r>
            <a:endParaRPr lang="en-US" altLang="zh-TW" sz="36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lvl="0">
              <a:buClr>
                <a:srgbClr val="3333CC"/>
              </a:buClr>
            </a:pPr>
            <a:r>
              <a:rPr lang="zh-TW" altLang="en-US" sz="3600" dirty="0" smtClean="0">
                <a:solidFill>
                  <a:srgbClr val="00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繁星</a:t>
            </a:r>
            <a:r>
              <a:rPr lang="zh-TW" altLang="en-US" sz="3600" dirty="0">
                <a:solidFill>
                  <a:srgbClr val="00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？</a:t>
            </a:r>
            <a:r>
              <a:rPr lang="zh-TW" altLang="en-US" sz="3600" dirty="0" smtClean="0">
                <a:solidFill>
                  <a:srgbClr val="00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個人申請？指考？</a:t>
            </a:r>
            <a:endParaRPr lang="en-US" altLang="zh-TW" sz="3600" dirty="0" smtClean="0">
              <a:latin typeface="華康儷楷書(P)" pitchFamily="66" charset="-120"/>
              <a:ea typeface="華康儷楷書(P)" pitchFamily="66" charset="-120"/>
            </a:endParaRPr>
          </a:p>
          <a:p>
            <a:r>
              <a:rPr lang="zh-TW" altLang="en-US" sz="36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個人申請</a:t>
            </a:r>
            <a:r>
              <a:rPr lang="en-US" altLang="zh-TW" sz="36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6</a:t>
            </a:r>
            <a:r>
              <a:rPr lang="zh-TW" altLang="en-US" sz="36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個志願如何選填？</a:t>
            </a:r>
            <a:endParaRPr lang="en-US" altLang="zh-TW" sz="36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如何因應</a:t>
            </a:r>
            <a:r>
              <a:rPr lang="en-US" altLang="zh-TW" sz="360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111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大學考招新趨勢</a:t>
            </a:r>
            <a:r>
              <a:rPr lang="en-US" altLang="zh-TW" sz="360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?</a:t>
            </a:r>
          </a:p>
        </p:txBody>
      </p:sp>
      <p:sp>
        <p:nvSpPr>
          <p:cNvPr id="32051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CDF97D-7832-4A6C-9A89-DE5ADF4518D5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04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  111</a:t>
            </a:r>
            <a:r>
              <a:rPr lang="zh-TW" altLang="en-US" sz="36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學年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繁星推薦</a:t>
            </a:r>
            <a:r>
              <a:rPr lang="zh-TW" altLang="en-US" sz="36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重大變革</a:t>
            </a:r>
          </a:p>
        </p:txBody>
      </p:sp>
      <p:sp>
        <p:nvSpPr>
          <p:cNvPr id="860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「學業成績總平均」之計算範圍，從原來的</a:t>
            </a:r>
            <a:r>
              <a:rPr lang="zh-TW" altLang="en-US" sz="2800" b="1" dirty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四</a:t>
            </a:r>
            <a:r>
              <a:rPr lang="zh-TW" altLang="en-US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學期成績，擴大至第</a:t>
            </a:r>
            <a:r>
              <a:rPr lang="zh-TW" altLang="en-US" sz="2800" b="1" dirty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五</a:t>
            </a:r>
            <a:r>
              <a:rPr lang="zh-TW" altLang="en-US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學期</a:t>
            </a:r>
            <a:r>
              <a:rPr lang="en-US" altLang="zh-TW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(</a:t>
            </a:r>
            <a:r>
              <a:rPr lang="zh-TW" altLang="en-US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三上</a:t>
            </a:r>
            <a:r>
              <a:rPr lang="en-US" altLang="zh-TW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)</a:t>
            </a:r>
            <a:r>
              <a:rPr lang="zh-TW" altLang="en-US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。</a:t>
            </a:r>
            <a:endParaRPr lang="en-US" altLang="zh-TW" sz="28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8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必修單科學業成績採計科目，新增「生活科技」和「資訊科技」二科。</a:t>
            </a:r>
            <a:endParaRPr lang="en-US" altLang="zh-TW" sz="28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8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必修單科之「國文」和「英文」學業成績，範圍擴大採計至高三上學期。</a:t>
            </a:r>
            <a:endParaRPr lang="en-US" altLang="zh-TW" sz="28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2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3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zh-TW" altLang="en-US" sz="2800" dirty="0" smtClean="0"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8F7032-F4BA-47F7-81FE-799917660C44}" type="slidenum"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15236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  </a:t>
            </a:r>
            <a:r>
              <a:rPr lang="en-US" altLang="zh-TW" sz="34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111</a:t>
            </a:r>
            <a:r>
              <a:rPr lang="zh-TW" altLang="en-US" sz="34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學年</a:t>
            </a:r>
            <a:r>
              <a:rPr lang="zh-TW" altLang="en-US" sz="3400" dirty="0" smtClean="0">
                <a:solidFill>
                  <a:srgbClr val="FF0000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個人申請</a:t>
            </a:r>
            <a:r>
              <a:rPr lang="zh-TW" altLang="en-US" sz="34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參採</a:t>
            </a:r>
            <a:r>
              <a:rPr lang="zh-TW" altLang="en-US" sz="3400" dirty="0" smtClean="0">
                <a:solidFill>
                  <a:srgbClr val="FF0000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高中學習歷程</a:t>
            </a:r>
            <a:endParaRPr lang="zh-TW" altLang="en-US" sz="3400" dirty="0" smtClean="0">
              <a:latin typeface="華康行楷體W5(P)" panose="03000500000000000000" pitchFamily="66" charset="-120"/>
              <a:ea typeface="華康行楷體W5(P)" panose="03000500000000000000" pitchFamily="66" charset="-120"/>
            </a:endParaRPr>
          </a:p>
        </p:txBody>
      </p:sp>
      <p:sp>
        <p:nvSpPr>
          <p:cNvPr id="860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招聯會表示，多所大學追踨學生入學後的表現，發現高中成績和大學成績呈正相關，而學習歷程紀錄每個學生高中三年的學習成果，適合做為入學參考依據。</a:t>
            </a:r>
            <a:endParaRPr lang="en-US" altLang="zh-TW" sz="2200" b="1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en-US" altLang="zh-TW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108</a:t>
            </a:r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高中課綱新增許多選修課程，學習歷程記載學生修課紀錄，大學端能從中判斷學生對於科系領域的性向和興趣。</a:t>
            </a:r>
            <a:endParaRPr lang="en-US" altLang="zh-TW" sz="22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2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國教行動聯盟表示，學習歷程對家庭社經背景佳的學生比較有利，而且家長憂心學習歷程可能會有造假的疑慮。</a:t>
            </a:r>
            <a:endParaRPr lang="en-US" altLang="zh-TW" sz="2200" b="1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招聯會規定，各校系個人申請入學都要參採學習歷程，占分至少二成。不過，在醫牙等特殊科系反應後，招聯會已新增「醫牙條款」，</a:t>
            </a:r>
            <a:r>
              <a:rPr lang="zh-TW" altLang="en-US" sz="22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「醫、牙、美術、體育系組，學習歷程占分可下修至少一成；音樂系</a:t>
            </a:r>
            <a:r>
              <a:rPr lang="en-US" altLang="zh-TW" sz="22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111</a:t>
            </a:r>
            <a:r>
              <a:rPr lang="zh-TW" altLang="en-US" sz="22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暫緩實施一年。」</a:t>
            </a:r>
            <a:endParaRPr lang="en-US" altLang="zh-TW" sz="2200" b="1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2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3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zh-TW" altLang="en-US" sz="2800" dirty="0" smtClean="0"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8F7032-F4BA-47F7-81FE-799917660C44}" type="slidenum"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2995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  111</a:t>
            </a:r>
            <a:r>
              <a:rPr lang="zh-TW" altLang="en-US" sz="36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學年</a:t>
            </a:r>
            <a:r>
              <a:rPr lang="zh-TW" altLang="en-US" sz="3600" dirty="0" smtClean="0">
                <a:solidFill>
                  <a:srgbClr val="FF0000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大學指考</a:t>
            </a:r>
            <a:r>
              <a:rPr lang="zh-TW" altLang="en-US" sz="36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重大變革</a:t>
            </a:r>
          </a:p>
        </p:txBody>
      </p:sp>
      <p:sp>
        <p:nvSpPr>
          <p:cNvPr id="860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將原「指定科目考試」改為分科測驗。</a:t>
            </a:r>
            <a:endParaRPr lang="en-US" altLang="zh-TW" sz="2200" b="1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考科由</a:t>
            </a:r>
            <a:r>
              <a:rPr lang="en-US" altLang="zh-TW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10</a:t>
            </a:r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科減為</a:t>
            </a:r>
            <a:r>
              <a:rPr lang="en-US" altLang="zh-TW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7</a:t>
            </a:r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科，包括數甲、物理、化學、生物、歷史、地理、公民。不再考共同科目</a:t>
            </a:r>
            <a:r>
              <a:rPr lang="zh-TW" altLang="en-US" sz="22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國文、英文、數乙</a:t>
            </a:r>
            <a:r>
              <a:rPr lang="zh-TW" altLang="en-US" sz="2200" b="1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。</a:t>
            </a:r>
            <a:endParaRPr lang="en-US" altLang="zh-TW" sz="22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每科計分由</a:t>
            </a:r>
            <a:r>
              <a:rPr lang="en-US" altLang="zh-TW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100</a:t>
            </a:r>
            <a:r>
              <a:rPr lang="zh-TW" altLang="en-US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分改為</a:t>
            </a:r>
            <a:r>
              <a:rPr lang="en-US" altLang="zh-TW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45</a:t>
            </a:r>
            <a:r>
              <a:rPr lang="zh-TW" altLang="en-US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級分，學測科目成績由</a:t>
            </a:r>
            <a:r>
              <a:rPr lang="en-US" altLang="zh-TW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15</a:t>
            </a:r>
            <a:r>
              <a:rPr lang="zh-TW" altLang="en-US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級分，換算成</a:t>
            </a:r>
            <a:r>
              <a:rPr lang="en-US" altLang="zh-TW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45</a:t>
            </a:r>
            <a:r>
              <a:rPr lang="zh-TW" altLang="en-US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級分的分科測驗成績。</a:t>
            </a:r>
            <a:endParaRPr lang="en-US" altLang="zh-TW" sz="22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200" b="1" dirty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指考分發，各大學系組得採計學測成績至多</a:t>
            </a:r>
            <a:r>
              <a:rPr lang="en-US" altLang="zh-TW" sz="2200" b="1" dirty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4</a:t>
            </a:r>
            <a:r>
              <a:rPr lang="zh-TW" altLang="en-US" sz="2200" b="1" dirty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科，以及分科測驗成績至少</a:t>
            </a:r>
            <a:r>
              <a:rPr lang="en-US" altLang="zh-TW" sz="2200" b="1" dirty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1</a:t>
            </a:r>
            <a:r>
              <a:rPr lang="zh-TW" altLang="en-US" sz="2200" b="1" dirty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科</a:t>
            </a:r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。</a:t>
            </a:r>
            <a:endParaRPr lang="en-US" altLang="zh-TW" sz="22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200" b="1" dirty="0" smtClean="0">
                <a:solidFill>
                  <a:srgbClr val="C0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以往採國文、英文、術科的音樂、美術系，可能加採歷史</a:t>
            </a:r>
            <a:endParaRPr lang="en-US" altLang="zh-TW" sz="22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以往採國文、英文、數乙的財金、資管系，可能要加採公民或數甲。如採公民</a:t>
            </a:r>
            <a:r>
              <a:rPr lang="en-US" altLang="zh-TW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(</a:t>
            </a:r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沒有數乙</a:t>
            </a:r>
            <a:r>
              <a:rPr lang="en-US" altLang="zh-TW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)</a:t>
            </a:r>
            <a:r>
              <a:rPr lang="zh-TW" altLang="en-US" sz="22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，將影響自然組考生跨考，如採數甲，將影響原商管財經組學生。</a:t>
            </a:r>
            <a:endParaRPr lang="en-US" altLang="zh-TW" sz="22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2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3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zh-TW" altLang="en-US" sz="2800" dirty="0" smtClean="0"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8F7032-F4BA-47F7-81FE-799917660C44}" type="slidenum"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40592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調整心態</a:t>
            </a:r>
            <a:r>
              <a:rPr lang="zh-TW" altLang="en-US" sz="3200" dirty="0" smtClean="0">
                <a:solidFill>
                  <a:srgbClr val="FF0000"/>
                </a:solidFill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親子共同面對</a:t>
            </a:r>
            <a:r>
              <a:rPr lang="zh-TW" altLang="en-US" sz="3200" dirty="0" smtClean="0">
                <a:latin typeface="華康行楷體W5(P)" panose="03000500000000000000" pitchFamily="66" charset="-120"/>
                <a:ea typeface="華康行楷體W5(P)" panose="03000500000000000000" pitchFamily="66" charset="-120"/>
              </a:rPr>
              <a:t>大學考招新趨勢</a:t>
            </a:r>
          </a:p>
        </p:txBody>
      </p:sp>
      <p:sp>
        <p:nvSpPr>
          <p:cNvPr id="860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6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調整心態：分數至上的時代已經一去不復返了。</a:t>
            </a:r>
            <a:endParaRPr lang="en-US" altLang="zh-TW" sz="26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志願、性向、興趣；</a:t>
            </a:r>
            <a:r>
              <a:rPr lang="zh-TW" altLang="en-US" sz="2600" b="1" dirty="0" smtClean="0">
                <a:solidFill>
                  <a:srgbClr val="0000CC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工作、生活、學習。</a:t>
            </a:r>
            <a:endParaRPr lang="en-US" altLang="zh-TW" sz="2600" b="1" dirty="0" smtClean="0">
              <a:solidFill>
                <a:srgbClr val="0000CC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6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親子共讀，讓孩子提早習慣跨領域閱讀。</a:t>
            </a:r>
            <a:endParaRPr lang="en-US" altLang="zh-TW" sz="26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親子討論，提早培養孩子解決生活問題的能力，以及養成批刊性思考的習慣。</a:t>
            </a:r>
            <a:endParaRPr lang="en-US" altLang="zh-TW" sz="2600" b="1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6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外籍生看台灣同學，過半有「媽寶症」。</a:t>
            </a:r>
            <a:r>
              <a:rPr lang="zh-TW" altLang="en-US" sz="2600" b="1" dirty="0" smtClean="0">
                <a:solidFill>
                  <a:srgbClr val="0000CC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忍住插手的欲望，是開始將孩子養成大人的第一步。</a:t>
            </a:r>
            <a:endParaRPr lang="en-US" altLang="zh-TW" sz="2600" b="1" dirty="0" smtClean="0">
              <a:solidFill>
                <a:srgbClr val="0000CC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孩子</a:t>
            </a:r>
            <a:r>
              <a:rPr lang="zh-TW" altLang="en-US" sz="2600" b="1" dirty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面臨重大抉擇，正是增進親子關係的</a:t>
            </a:r>
            <a:r>
              <a:rPr lang="zh-TW" altLang="en-US" sz="2600" b="1" dirty="0" smtClean="0">
                <a:solidFill>
                  <a:srgbClr val="FF0000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時機。</a:t>
            </a:r>
            <a:endParaRPr lang="en-US" altLang="zh-TW" sz="2600" b="1" dirty="0" smtClean="0">
              <a:solidFill>
                <a:srgbClr val="FF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26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  <a:cs typeface="Arial Unicode MS" panose="020B0604020202020204" pitchFamily="34" charset="-120"/>
              </a:rPr>
              <a:t>理想：選一個孩子喜歡、也喜歡孩子的校系。</a:t>
            </a:r>
            <a:endParaRPr lang="en-US" altLang="zh-TW" sz="2600" b="1" dirty="0" smtClean="0"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2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en-US" altLang="zh-TW" sz="2300" b="1" dirty="0" smtClean="0">
              <a:solidFill>
                <a:srgbClr val="C00000"/>
              </a:solidFill>
              <a:latin typeface="華康楷書體W7" panose="03000709000000000000" pitchFamily="65" charset="-120"/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  <a:p>
            <a:endParaRPr lang="zh-TW" altLang="en-US" sz="2800" dirty="0" smtClean="0">
              <a:ea typeface="華康楷書體W7" panose="03000709000000000000" pitchFamily="65" charset="-120"/>
              <a:cs typeface="Arial Unicode MS" panose="020B0604020202020204" pitchFamily="34" charset="-120"/>
            </a:endParaRPr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8F7032-F4BA-47F7-81FE-799917660C44}" type="slidenum"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2418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700213"/>
            <a:ext cx="7772400" cy="1462087"/>
          </a:xfrm>
        </p:spPr>
        <p:txBody>
          <a:bodyPr/>
          <a:lstStyle/>
          <a:p>
            <a:pPr eaLnBrk="1" hangingPunct="1"/>
            <a:r>
              <a:rPr lang="zh-TW" altLang="en-US" sz="4000" b="0" dirty="0" smtClean="0">
                <a:ea typeface="書法家顏楷體" panose="02010609000101010101" pitchFamily="49" charset="-120"/>
              </a:rPr>
              <a:t/>
            </a:r>
            <a:br>
              <a:rPr lang="zh-TW" altLang="en-US" sz="4000" b="0" dirty="0" smtClean="0">
                <a:ea typeface="書法家顏楷體" panose="02010609000101010101" pitchFamily="49" charset="-120"/>
              </a:rPr>
            </a:br>
            <a:r>
              <a:rPr lang="zh-TW" altLang="en-US" sz="4000" b="0" dirty="0" smtClean="0">
                <a:ea typeface="書法家顏楷體" panose="02010609000101010101" pitchFamily="49" charset="-120"/>
              </a:rPr>
              <a:t>      大學</a:t>
            </a:r>
            <a:r>
              <a:rPr lang="zh-TW" altLang="en-US" sz="3600" b="0" dirty="0" smtClean="0">
                <a:ea typeface="書法家顏楷體" panose="02010609000101010101" pitchFamily="49" charset="-120"/>
              </a:rPr>
              <a:t>個人申請如何選填志願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sz="2800" b="1" smtClean="0"/>
          </a:p>
        </p:txBody>
      </p:sp>
      <p:sp>
        <p:nvSpPr>
          <p:cNvPr id="4433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BBA36E-A41A-4AF8-BD44-5A4D9D94B8E5}" type="slidenum">
              <a:rPr kumimoji="0" lang="en-US" altLang="zh-TW" sz="1400" smtClean="0">
                <a:solidFill>
                  <a:srgbClr val="1C1C1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400" smtClean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555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繁星、個人申請、指考</a:t>
            </a:r>
          </a:p>
        </p:txBody>
      </p:sp>
      <p:sp>
        <p:nvSpPr>
          <p:cNvPr id="295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有繁星要繁星</a:t>
            </a:r>
            <a:endParaRPr lang="en-US" altLang="zh-TW" dirty="0" smtClean="0">
              <a:latin typeface="Arial" panose="020B0604020202020204" pitchFamily="34" charset="0"/>
              <a:ea typeface="華康行楷體W5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個人申請優先於指考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指考</a:t>
            </a:r>
            <a:r>
              <a:rPr lang="en-US" altLang="zh-TW" sz="280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對特殊科系、特別群體較為有利</a:t>
            </a:r>
            <a:r>
              <a:rPr lang="en-US" altLang="zh-TW" sz="2800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)</a:t>
            </a:r>
          </a:p>
          <a:p>
            <a:r>
              <a:rPr lang="zh-TW" altLang="en-US" b="1" dirty="0" smtClean="0">
                <a:solidFill>
                  <a:schemeClr val="hlink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想參加指考的學生，應儘早決定，避免</a:t>
            </a:r>
            <a:r>
              <a:rPr lang="zh-TW" altLang="en-US" b="1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「個人申請分發」</a:t>
            </a:r>
            <a:r>
              <a:rPr lang="zh-TW" altLang="en-US" b="1" dirty="0" smtClean="0">
                <a:solidFill>
                  <a:schemeClr val="hlink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後，再決定要指考。</a:t>
            </a:r>
            <a:endParaRPr lang="en-US" altLang="zh-TW" b="1" dirty="0" smtClean="0">
              <a:solidFill>
                <a:schemeClr val="hlin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chemeClr val="hlink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29594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1EDD62-0ADD-4790-8BCB-1B5A83964D9E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21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個人申請志願選填：</a:t>
            </a:r>
            <a:r>
              <a:rPr lang="zh-TW" altLang="en-US" sz="3200" dirty="0" smtClean="0">
                <a:solidFill>
                  <a:srgbClr val="FF0000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興趣、性向</a:t>
            </a:r>
          </a:p>
        </p:txBody>
      </p:sp>
      <p:sp>
        <p:nvSpPr>
          <p:cNvPr id="285699" name="內容版面配置區 2"/>
          <p:cNvSpPr>
            <a:spLocks noGrp="1"/>
          </p:cNvSpPr>
          <p:nvPr>
            <p:ph idx="1"/>
          </p:nvPr>
        </p:nvSpPr>
        <p:spPr>
          <a:xfrm>
            <a:off x="1171575" y="2101850"/>
            <a:ext cx="7772400" cy="4114800"/>
          </a:xfrm>
        </p:spPr>
        <p:txBody>
          <a:bodyPr/>
          <a:lstStyle/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選校不選系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選系不選校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不清楚自己的性向：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    </a:t>
            </a:r>
            <a:r>
              <a:rPr lang="zh-TW" altLang="en-US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回到</a:t>
            </a:r>
            <a:r>
              <a:rPr lang="en-US" altLang="zh-TW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個學群，從刪去法開始。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興趣太廣泛，想選的科系太多：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</a:t>
            </a:r>
            <a:r>
              <a:rPr lang="en-US" altLang="zh-TW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   </a:t>
            </a:r>
            <a:r>
              <a:rPr lang="zh-TW" altLang="en-US" dirty="0" smtClean="0">
                <a:solidFill>
                  <a:srgbClr val="FF000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回到自己最喜歡、最有把握的學科。</a:t>
            </a:r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dirty="0" smtClean="0">
              <a:solidFill>
                <a:srgbClr val="0000CC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28570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D9E4CE-01FE-48E8-9C5F-DDD6018AADAF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203660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個人申請志願選填：</a:t>
            </a:r>
            <a:r>
              <a:rPr lang="zh-TW" altLang="en-US" sz="3200" dirty="0" smtClean="0">
                <a:solidFill>
                  <a:srgbClr val="FF0000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親子功課</a:t>
            </a:r>
          </a:p>
        </p:txBody>
      </p:sp>
      <p:sp>
        <p:nvSpPr>
          <p:cNvPr id="285699" name="內容版面配置區 2"/>
          <p:cNvSpPr>
            <a:spLocks noGrp="1"/>
          </p:cNvSpPr>
          <p:nvPr>
            <p:ph idx="1"/>
          </p:nvPr>
        </p:nvSpPr>
        <p:spPr>
          <a:xfrm>
            <a:off x="1171575" y="2101850"/>
            <a:ext cx="7772400" cy="4114800"/>
          </a:xfrm>
        </p:spPr>
        <p:txBody>
          <a:bodyPr/>
          <a:lstStyle/>
          <a:p>
            <a:r>
              <a:rPr lang="zh-TW" altLang="en-US" sz="2600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列出可能大學校系名單</a:t>
            </a:r>
            <a:r>
              <a:rPr lang="en-US" altLang="zh-TW" sz="2600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(10-15)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亦可參考落點分析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600" dirty="0" smtClean="0"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搜集各大學校系資料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發展方向、師資、課程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……)</a:t>
            </a:r>
          </a:p>
          <a:p>
            <a:r>
              <a:rPr lang="zh-TW" altLang="en-US" sz="2600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查閱各大學校系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參採科目、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2-4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科不同科目組合級分人數百分比累計表、各校系篩選標準</a:t>
            </a:r>
            <a:r>
              <a:rPr lang="zh-TW" altLang="en-US" sz="2600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，參照個人學測各科成績，以作為有利之判斷。</a:t>
            </a:r>
            <a:endParaRPr lang="en-US" altLang="zh-TW" sz="2600" dirty="0" smtClean="0"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查閱各大學校系個人申請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第二階段甄選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試</a:t>
            </a:r>
            <a:r>
              <a:rPr lang="en-US" altLang="zh-TW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之相關規定</a:t>
            </a:r>
            <a:r>
              <a:rPr lang="zh-TW" altLang="en-US" sz="2600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，作為有利判斷之參據。</a:t>
            </a:r>
            <a:endParaRPr lang="en-US" altLang="zh-TW" sz="2600" dirty="0" smtClean="0"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實際參觀訪問大學系館，請教師長，訪談學長。</a:t>
            </a:r>
            <a:endParaRPr lang="en-US" altLang="zh-TW" sz="2600" dirty="0" smtClean="0">
              <a:solidFill>
                <a:srgbClr val="FF0000"/>
              </a:solidFill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家庭會議，親子共同搜集資料，研究討論。</a:t>
            </a:r>
            <a:endParaRPr lang="en-US" altLang="zh-TW" sz="2600" dirty="0" smtClean="0">
              <a:solidFill>
                <a:srgbClr val="FF0000"/>
              </a:solidFill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solidFill>
                <a:srgbClr val="FF0000"/>
              </a:solidFill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</a:t>
            </a:r>
            <a:r>
              <a:rPr lang="en-US" altLang="zh-TW" sz="28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  </a:t>
            </a:r>
          </a:p>
          <a:p>
            <a:endParaRPr lang="zh-TW" altLang="en-US" dirty="0" smtClean="0">
              <a:solidFill>
                <a:srgbClr val="0000CC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en-US" altLang="zh-TW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28570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D9E4CE-01FE-48E8-9C5F-DDD6018AADAF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770969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個人申請選填志願通關密碼：</a:t>
            </a:r>
            <a:r>
              <a:rPr lang="en-US" altLang="zh-TW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2*3</a:t>
            </a:r>
            <a:endParaRPr lang="zh-TW" altLang="en-US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校</a:t>
            </a:r>
            <a:r>
              <a:rPr lang="en-US" altLang="zh-TW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系組</a:t>
            </a:r>
            <a:endParaRPr lang="en-US" altLang="zh-TW" b="1" dirty="0" smtClean="0">
              <a:solidFill>
                <a:schemeClr val="hlink"/>
              </a:solidFill>
              <a:latin typeface="Arial" panose="020B0604020202020204" pitchFamily="34" charset="0"/>
              <a:ea typeface="華康行楷體W5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校</a:t>
            </a:r>
            <a:r>
              <a:rPr lang="en-US" altLang="zh-TW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b="1" dirty="0" smtClean="0">
                <a:solidFill>
                  <a:schemeClr val="hlink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系組</a:t>
            </a:r>
            <a:endParaRPr lang="en-US" altLang="zh-TW" b="1" dirty="0" smtClean="0">
              <a:solidFill>
                <a:schemeClr val="hlink"/>
              </a:solidFill>
              <a:latin typeface="Arial" panose="020B0604020202020204" pitchFamily="34" charset="0"/>
              <a:ea typeface="華康行楷體W5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夢幻、現實、保險</a:t>
            </a:r>
            <a:r>
              <a:rPr lang="zh-TW" altLang="en-US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三分法，</a:t>
            </a:r>
            <a:r>
              <a:rPr lang="en-US" altLang="zh-TW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109</a:t>
            </a:r>
            <a:r>
              <a:rPr lang="zh-TW" altLang="en-US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學年相關因素變動大，建議把</a:t>
            </a:r>
            <a:r>
              <a:rPr lang="zh-TW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前後間隔</a:t>
            </a:r>
            <a:r>
              <a:rPr lang="zh-TW" altLang="en-US" dirty="0" smtClean="0"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放大。</a:t>
            </a:r>
            <a:endParaRPr lang="en-US" altLang="zh-TW" dirty="0" smtClean="0">
              <a:latin typeface="Arial" panose="020B0604020202020204" pitchFamily="34" charset="0"/>
              <a:ea typeface="華康行楷體W5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個志願都是父母與孩子的共識</a:t>
            </a:r>
            <a:endParaRPr lang="en-US" altLang="zh-TW" u="sng" dirty="0" smtClean="0">
              <a:solidFill>
                <a:srgbClr val="FF0000"/>
              </a:solidFill>
              <a:latin typeface="Arial" panose="020B0604020202020204" pitchFamily="34" charset="0"/>
              <a:ea typeface="華康行楷體W5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u="sng" dirty="0" smtClean="0">
                <a:solidFill>
                  <a:srgbClr val="FF0000"/>
                </a:solidFill>
                <a:latin typeface="Arial" panose="020B0604020202020204" pitchFamily="34" charset="0"/>
                <a:ea typeface="華康行楷體W5" panose="03000509000000000000" pitchFamily="65" charset="-120"/>
                <a:cs typeface="Arial" panose="020B0604020202020204" pitchFamily="34" charset="0"/>
              </a:rPr>
              <a:t>個志願都是孩子喜歡</a:t>
            </a:r>
            <a:r>
              <a:rPr lang="zh-TW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的校系</a:t>
            </a:r>
            <a:endParaRPr lang="en-US" altLang="zh-TW" u="sng" dirty="0" smtClean="0">
              <a:solidFill>
                <a:srgbClr val="FF0000"/>
              </a:solidFill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一個特別的案例</a:t>
            </a:r>
            <a:r>
              <a:rPr lang="en-US" altLang="zh-TW" dirty="0" smtClean="0">
                <a:latin typeface="Times New Roman" panose="02020603050405020304" pitchFamily="18" charset="0"/>
                <a:ea typeface="華康行楷體W5" panose="03000509000000000000" pitchFamily="65" charset="-120"/>
                <a:cs typeface="Times New Roman" panose="02020603050405020304" pitchFamily="18" charset="0"/>
              </a:rPr>
              <a:t>……</a:t>
            </a:r>
            <a:r>
              <a:rPr lang="zh-TW" altLang="en-US" sz="1400" dirty="0" smtClean="0">
                <a:latin typeface="華康儷楷書" panose="03000509000000000000" pitchFamily="65" charset="-120"/>
                <a:ea typeface="華康儷楷書" panose="03000509000000000000" pitchFamily="65" charset="-120"/>
                <a:cs typeface="Times New Roman" panose="02020603050405020304" pitchFamily="18" charset="0"/>
              </a:rPr>
              <a:t>傳播、設計、外文、旅遊、音樂、藝創</a:t>
            </a:r>
            <a:endParaRPr lang="en-US" altLang="zh-TW" sz="1400" dirty="0" smtClean="0">
              <a:latin typeface="華康儷楷書" panose="03000509000000000000" pitchFamily="65" charset="-120"/>
              <a:ea typeface="華康儷楷書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 smtClean="0">
              <a:latin typeface="Times New Roman" panose="02020603050405020304" pitchFamily="18" charset="0"/>
              <a:ea typeface="華康行楷體W5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003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64A7D5-8470-429E-BA0D-0394632AF0BA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776471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標題 1"/>
          <p:cNvSpPr>
            <a:spLocks noGrp="1"/>
          </p:cNvSpPr>
          <p:nvPr>
            <p:ph type="title" idx="4294967295"/>
          </p:nvPr>
        </p:nvSpPr>
        <p:spPr>
          <a:xfrm>
            <a:off x="1138238" y="260350"/>
            <a:ext cx="7793037" cy="1462088"/>
          </a:xfrm>
        </p:spPr>
        <p:txBody>
          <a:bodyPr/>
          <a:lstStyle/>
          <a:p>
            <a:r>
              <a:rPr lang="zh-TW" altLang="en-US" sz="2800" dirty="0" smtClean="0">
                <a:solidFill>
                  <a:srgbClr val="0000CC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結語及重點回顧</a:t>
            </a:r>
          </a:p>
        </p:txBody>
      </p:sp>
      <p:sp>
        <p:nvSpPr>
          <p:cNvPr id="449539" name="內容版面配置區 2"/>
          <p:cNvSpPr>
            <a:spLocks noGrp="1"/>
          </p:cNvSpPr>
          <p:nvPr>
            <p:ph idx="4294967295"/>
          </p:nvPr>
        </p:nvSpPr>
        <p:spPr>
          <a:xfrm>
            <a:off x="1043608" y="2060848"/>
            <a:ext cx="7537450" cy="4182790"/>
          </a:xfrm>
        </p:spPr>
        <p:txBody>
          <a:bodyPr>
            <a:normAutofit fontScale="92500"/>
          </a:bodyPr>
          <a:lstStyle/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一</a:t>
            </a: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  <a:r>
              <a:rPr lang="zh-TW" altLang="en-US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學測自由選考，建議在高二下輔導學生志願初選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，以及早決定</a:t>
            </a:r>
            <a:endParaRPr lang="en-US" altLang="zh-TW" baseline="-2000" dirty="0" smtClean="0">
              <a:latin typeface="華康楷書體W5(P)" panose="03000500000000000000" pitchFamily="66" charset="-120"/>
              <a:ea typeface="華康楷書體W5(P)" panose="03000500000000000000" pitchFamily="66" charset="-120"/>
            </a:endParaRP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="1" baseline="-2000" dirty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 </a:t>
            </a:r>
            <a:r>
              <a:rPr lang="en-US" altLang="zh-TW" b="1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      </a:t>
            </a:r>
            <a:r>
              <a:rPr lang="zh-TW" altLang="en-US" b="1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升學方式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與</a:t>
            </a:r>
            <a:r>
              <a:rPr lang="zh-TW" altLang="en-US" b="1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學測選考科目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，爭取自己最有利之機會。</a:t>
            </a:r>
            <a:endParaRPr lang="en-US" altLang="zh-TW" baseline="-2000" dirty="0" smtClean="0">
              <a:latin typeface="華康楷書體W5(P)" panose="03000500000000000000" pitchFamily="66" charset="-120"/>
              <a:ea typeface="華康楷書體W5(P)" panose="03000500000000000000" pitchFamily="66" charset="-120"/>
            </a:endParaRP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二</a:t>
            </a:r>
            <a:r>
              <a:rPr lang="en-US" altLang="zh-TW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各大學校系訂定參採科目各有盤算，個人申請二階甄選方式多</a:t>
            </a:r>
            <a:endParaRPr lang="en-US" altLang="zh-TW" baseline="-2000" dirty="0" smtClean="0">
              <a:latin typeface="華康楷書體W5(P)" panose="03000500000000000000" pitchFamily="66" charset="-120"/>
              <a:ea typeface="華康楷書體W5(P)" panose="03000500000000000000" pitchFamily="66" charset="-120"/>
            </a:endParaRP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aseline="-2000" dirty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 </a:t>
            </a:r>
            <a:r>
              <a:rPr lang="en-US" altLang="zh-TW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      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元且各具特色，考生應儘量運用自己的優勢。</a:t>
            </a: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="1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="1" baseline="-2000" dirty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三</a:t>
            </a:r>
            <a:r>
              <a:rPr lang="en-US" altLang="zh-TW" b="1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  <a:r>
              <a:rPr lang="zh-TW" altLang="en-US" b="1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現代社會多元且變動快速，選填大學校系應回歸性向、興趣。</a:t>
            </a:r>
            <a:endParaRPr lang="en-US" altLang="zh-TW" b="1" baseline="-2000" dirty="0" smtClean="0">
              <a:solidFill>
                <a:srgbClr val="3333FF"/>
              </a:solidFill>
              <a:latin typeface="華康楷書體W5(P)" panose="03000500000000000000" pitchFamily="66" charset="-120"/>
              <a:ea typeface="華康楷書體W5(P)" panose="03000500000000000000" pitchFamily="66" charset="-120"/>
            </a:endParaRP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三</a:t>
            </a: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  <a:r>
              <a:rPr lang="zh-TW" altLang="en-US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有繁星要繁星，個人申請優於指考</a:t>
            </a: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極少數特殊科系除外</a:t>
            </a: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四</a:t>
            </a:r>
            <a:r>
              <a:rPr lang="en-US" altLang="zh-TW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校內轉系優於轉學考，轉學考優於重考</a:t>
            </a:r>
            <a:r>
              <a:rPr lang="en-US" altLang="zh-TW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重考是下下策</a:t>
            </a:r>
            <a:r>
              <a:rPr lang="en-US" altLang="zh-TW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  <a:r>
              <a:rPr lang="zh-TW" altLang="en-US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。</a:t>
            </a: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五</a:t>
            </a:r>
            <a:r>
              <a:rPr lang="en-US" altLang="zh-TW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</a:t>
            </a:r>
            <a:r>
              <a:rPr lang="zh-TW" altLang="en-US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個人申請志願選填仍應把握</a:t>
            </a:r>
            <a:r>
              <a:rPr lang="zh-TW" altLang="en-US" b="1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夢幻、務實、保險</a:t>
            </a:r>
            <a:r>
              <a:rPr lang="en-US" altLang="zh-TW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3</a:t>
            </a:r>
            <a:r>
              <a:rPr lang="zh-TW" altLang="en-US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分法，並適度</a:t>
            </a:r>
            <a:endParaRPr lang="en-US" altLang="zh-TW" baseline="-2000" dirty="0" smtClean="0">
              <a:solidFill>
                <a:srgbClr val="3333FF"/>
              </a:solidFill>
              <a:latin typeface="華康楷書體W5(P)" panose="03000500000000000000" pitchFamily="66" charset="-120"/>
              <a:ea typeface="華康楷書體W5(P)" panose="03000500000000000000" pitchFamily="66" charset="-120"/>
            </a:endParaRPr>
          </a:p>
          <a:p>
            <a:pPr marL="628650" indent="-628650">
              <a:buFont typeface="Wingdings" panose="05000000000000000000" pitchFamily="2" charset="2"/>
              <a:buNone/>
              <a:defRPr/>
            </a:pPr>
            <a:r>
              <a:rPr lang="en-US" altLang="zh-TW" baseline="-2000" dirty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 </a:t>
            </a:r>
            <a:r>
              <a:rPr lang="en-US" altLang="zh-TW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      </a:t>
            </a:r>
            <a:r>
              <a:rPr lang="zh-TW" altLang="en-US" baseline="-2000" dirty="0" smtClean="0">
                <a:solidFill>
                  <a:srgbClr val="3333FF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放大前後間隔，而且</a:t>
            </a:r>
            <a:r>
              <a:rPr lang="en-US" altLang="zh-TW" b="1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6</a:t>
            </a:r>
            <a:r>
              <a:rPr lang="zh-TW" altLang="en-US" b="1" baseline="-2000" dirty="0" smtClean="0"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個志願都是想要就讀的校系。</a:t>
            </a:r>
            <a:endParaRPr lang="en-US" altLang="zh-TW" b="1" baseline="-2000" dirty="0" smtClean="0">
              <a:latin typeface="華康楷書體W5(P)" panose="03000500000000000000" pitchFamily="66" charset="-120"/>
              <a:ea typeface="華康楷書體W5(P)" panose="03000500000000000000" pitchFamily="66" charset="-120"/>
            </a:endParaRPr>
          </a:p>
          <a:p>
            <a:pPr marL="628650" lvl="0" indent="-628650">
              <a:buClr>
                <a:srgbClr val="3333CC"/>
              </a:buClr>
              <a:buNone/>
              <a:defRPr/>
            </a:pP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(</a:t>
            </a:r>
            <a:r>
              <a:rPr lang="zh-TW" altLang="en-US" baseline="-2000" dirty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六</a:t>
            </a: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)110</a:t>
            </a:r>
            <a:r>
              <a:rPr lang="zh-TW" altLang="en-US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及</a:t>
            </a:r>
            <a:r>
              <a:rPr lang="en-US" altLang="zh-TW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111</a:t>
            </a:r>
            <a:r>
              <a:rPr lang="zh-TW" altLang="en-US" baseline="-2000" dirty="0" smtClean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學年各有不同的影響變數：高中職畢業生人數持續減少、重考生有多少、大學考招新方向、</a:t>
            </a:r>
            <a:r>
              <a:rPr lang="en-US" altLang="zh-TW" baseline="-2000" dirty="0">
                <a:solidFill>
                  <a:srgbClr val="FF0000"/>
                </a:solidFill>
                <a:latin typeface="華康楷書體W5(P)" panose="03000500000000000000" pitchFamily="66" charset="-120"/>
                <a:ea typeface="華康楷書體W5(P)" panose="03000500000000000000" pitchFamily="66" charset="-120"/>
              </a:rPr>
              <a:t>…</a:t>
            </a:r>
            <a:endParaRPr lang="en-US" altLang="zh-TW" sz="2800" baseline="-2000" dirty="0" smtClean="0">
              <a:solidFill>
                <a:srgbClr val="FF0000"/>
              </a:solidFill>
              <a:latin typeface="華康楷書體W5(P)" panose="03000500000000000000" pitchFamily="66" charset="-120"/>
              <a:ea typeface="華康楷書體W5(P)" panose="03000500000000000000" pitchFamily="66" charset="-120"/>
            </a:endParaRPr>
          </a:p>
        </p:txBody>
      </p:sp>
      <p:sp>
        <p:nvSpPr>
          <p:cNvPr id="449540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9EB84B-FEBE-4425-8059-A53B354DCF46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9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8078787" cy="1462087"/>
          </a:xfrm>
        </p:spPr>
        <p:txBody>
          <a:bodyPr/>
          <a:lstStyle/>
          <a:p>
            <a:pPr eaLnBrk="1" hangingPunct="1"/>
            <a:r>
              <a:rPr lang="zh-TW" altLang="en-US" sz="4000" b="0" dirty="0" smtClean="0"/>
              <a:t> </a:t>
            </a:r>
            <a:r>
              <a:rPr lang="en-US" altLang="zh-TW" sz="3600" b="0" dirty="0" smtClean="0">
                <a:ea typeface="書法家顏楷體" panose="02010609000101010101" pitchFamily="49" charset="-120"/>
              </a:rPr>
              <a:t>104-124</a:t>
            </a:r>
            <a:r>
              <a:rPr lang="zh-TW" altLang="en-US" sz="3600" b="0" dirty="0" smtClean="0">
                <a:ea typeface="書法家顏楷體" panose="02010609000101010101" pitchFamily="49" charset="-120"/>
              </a:rPr>
              <a:t>大學</a:t>
            </a:r>
            <a:r>
              <a:rPr lang="en-US" altLang="zh-TW" sz="3600" b="0" dirty="0" smtClean="0">
                <a:ea typeface="書法家顏楷體" panose="02010609000101010101" pitchFamily="49" charset="-120"/>
              </a:rPr>
              <a:t>1</a:t>
            </a:r>
            <a:r>
              <a:rPr lang="zh-TW" altLang="en-US" sz="3600" b="0" dirty="0" smtClean="0">
                <a:ea typeface="書法家顏楷體" panose="02010609000101010101" pitchFamily="49" charset="-120"/>
              </a:rPr>
              <a:t>年級學生人數預測</a:t>
            </a:r>
            <a:endParaRPr lang="zh-TW" altLang="en-US" sz="3600" dirty="0" smtClean="0">
              <a:ea typeface="書法家顏楷體" panose="02010609000101010101" pitchFamily="49" charset="-120"/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sz="2800" b="1" dirty="0" smtClean="0"/>
          </a:p>
        </p:txBody>
      </p:sp>
      <p:sp>
        <p:nvSpPr>
          <p:cNvPr id="40858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421254-E382-4BEE-AC78-FA57286AD57B}" type="slidenum">
              <a:rPr kumimoji="0" lang="en-US" altLang="zh-TW" sz="1400" smtClean="0">
                <a:solidFill>
                  <a:srgbClr val="1C1C1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 smtClean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41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700213"/>
            <a:ext cx="7056438" cy="2160587"/>
          </a:xfrm>
        </p:spPr>
        <p:txBody>
          <a:bodyPr/>
          <a:lstStyle/>
          <a:p>
            <a:pPr algn="ctr" eaLnBrk="1" hangingPunct="1"/>
            <a:r>
              <a:rPr lang="zh-TW" altLang="en-US" sz="4000" smtClean="0"/>
              <a:t>           </a:t>
            </a:r>
            <a:br>
              <a:rPr lang="zh-TW" altLang="en-US" sz="4000" smtClean="0"/>
            </a:br>
            <a:r>
              <a:rPr lang="zh-TW" altLang="en-US" sz="4000" smtClean="0"/>
              <a:t/>
            </a:r>
            <a:br>
              <a:rPr lang="zh-TW" altLang="en-US" sz="4000" smtClean="0"/>
            </a:br>
            <a:r>
              <a:rPr lang="zh-TW" altLang="en-US" sz="4000" smtClean="0"/>
              <a:t/>
            </a:r>
            <a:br>
              <a:rPr lang="zh-TW" altLang="en-US" sz="4000" smtClean="0"/>
            </a:br>
            <a:r>
              <a:rPr lang="zh-TW" altLang="en-US" sz="4000" smtClean="0"/>
              <a:t/>
            </a:r>
            <a:br>
              <a:rPr lang="zh-TW" altLang="en-US" sz="4000" smtClean="0"/>
            </a:br>
            <a:r>
              <a:rPr lang="zh-TW" altLang="en-US" sz="4000" smtClean="0"/>
              <a:t/>
            </a:r>
            <a:br>
              <a:rPr lang="zh-TW" altLang="en-US" sz="4000" smtClean="0"/>
            </a:br>
            <a:r>
              <a:rPr lang="zh-TW" altLang="en-US" sz="4000" b="0" smtClean="0">
                <a:ea typeface="書法家顏楷體" panose="02010609000101010101" pitchFamily="49" charset="-120"/>
              </a:rPr>
              <a:t>感謝您的聆聽</a:t>
            </a:r>
            <a:br>
              <a:rPr lang="zh-TW" altLang="en-US" sz="4000" b="0" smtClean="0">
                <a:ea typeface="書法家顏楷體" panose="02010609000101010101" pitchFamily="49" charset="-120"/>
              </a:rPr>
            </a:br>
            <a:r>
              <a:rPr lang="zh-TW" altLang="en-US" sz="4000" b="0" smtClean="0">
                <a:ea typeface="書法家顏楷體" panose="02010609000101010101" pitchFamily="49" charset="-120"/>
              </a:rPr>
              <a:t>敬請批評指教</a:t>
            </a:r>
            <a:r>
              <a:rPr lang="zh-TW" altLang="en-US" sz="4000" smtClean="0"/>
              <a:t/>
            </a:r>
            <a:br>
              <a:rPr lang="zh-TW" altLang="en-US" sz="4000" smtClean="0"/>
            </a:br>
            <a:endParaRPr lang="zh-TW" altLang="en-US" sz="4000" smtClean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/>
            <a:endParaRPr lang="en-US" altLang="zh-TW" b="1" smtClean="0"/>
          </a:p>
          <a:p>
            <a:pPr eaLnBrk="1" hangingPunct="1"/>
            <a:endParaRPr lang="en-US" altLang="zh-TW" b="1" smtClean="0"/>
          </a:p>
          <a:p>
            <a:pPr eaLnBrk="1" hangingPunct="1"/>
            <a:r>
              <a:rPr lang="zh-TW" altLang="en-US" sz="2800" b="1" smtClean="0"/>
              <a:t>佛光大學隨時歡迎您蒞臨參訪</a:t>
            </a:r>
            <a:endParaRPr lang="en-US" altLang="zh-TW" sz="2800" b="1" smtClean="0"/>
          </a:p>
          <a:p>
            <a:pPr eaLnBrk="1" hangingPunct="1"/>
            <a:r>
              <a:rPr lang="en-US" altLang="zh-TW" b="1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0939-686338</a:t>
            </a:r>
            <a:r>
              <a:rPr lang="en-US" altLang="zh-TW" sz="2400" b="1" smtClean="0"/>
              <a:t> </a:t>
            </a:r>
            <a:r>
              <a:rPr lang="zh-TW" altLang="en-US" sz="2400" b="1" smtClean="0"/>
              <a:t> </a:t>
            </a:r>
            <a:r>
              <a:rPr lang="zh-TW" altLang="en-US" sz="2800" b="1" smtClean="0"/>
              <a:t> 藍順德</a:t>
            </a:r>
            <a:endParaRPr lang="en-US" altLang="zh-TW" sz="2800" b="1" smtClean="0"/>
          </a:p>
        </p:txBody>
      </p:sp>
      <p:sp>
        <p:nvSpPr>
          <p:cNvPr id="45568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81BDA4-F93F-4CFD-8F6C-67231B983C73}" type="slidenum">
              <a:rPr kumimoji="0" lang="en-US" altLang="zh-TW" sz="1400" smtClean="0">
                <a:solidFill>
                  <a:schemeClr val="bg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400" smtClean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/>
          </p:cNvSpPr>
          <p:nvPr>
            <p:ph type="title"/>
          </p:nvPr>
        </p:nvSpPr>
        <p:spPr>
          <a:xfrm>
            <a:off x="1319213" y="93663"/>
            <a:ext cx="6624637" cy="693737"/>
          </a:xfrm>
        </p:spPr>
        <p:txBody>
          <a:bodyPr/>
          <a:lstStyle/>
          <a:p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1947-2019</a:t>
            </a:r>
            <a:r>
              <a:rPr lang="zh-TW" altLang="en-US" sz="3200" dirty="0" smtClean="0">
                <a:cs typeface="Arial" panose="020B0604020202020204" pitchFamily="34" charset="0"/>
              </a:rPr>
              <a:t>臺灣出生人口統計圖</a:t>
            </a:r>
          </a:p>
        </p:txBody>
      </p:sp>
      <p:sp>
        <p:nvSpPr>
          <p:cNvPr id="2" name="矩形 1"/>
          <p:cNvSpPr/>
          <p:nvPr/>
        </p:nvSpPr>
        <p:spPr>
          <a:xfrm>
            <a:off x="7956550" y="260350"/>
            <a:ext cx="360363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31748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86028"/>
              </p:ext>
            </p:extLst>
          </p:nvPr>
        </p:nvGraphicFramePr>
        <p:xfrm>
          <a:off x="0" y="806985"/>
          <a:ext cx="9029700" cy="552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1" name="圖表" r:id="rId5" imgW="9035055" imgH="5535648" progId="Excel.Chart.8">
                  <p:embed/>
                </p:oleObj>
              </mc:Choice>
              <mc:Fallback>
                <p:oleObj name="圖表" r:id="rId5" imgW="9035055" imgH="55356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06985"/>
                        <a:ext cx="9029700" cy="552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1804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539750" y="-38100"/>
            <a:ext cx="8135938" cy="874713"/>
          </a:xfrm>
        </p:spPr>
        <p:txBody>
          <a:bodyPr/>
          <a:lstStyle/>
          <a:p>
            <a:r>
              <a:rPr lang="zh-TW" altLang="en-US" sz="3200" dirty="0" smtClean="0"/>
              <a:t>大學校院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年級學生數變化趨勢  </a:t>
            </a:r>
            <a:r>
              <a:rPr lang="en-US" altLang="zh-TW" sz="1200" dirty="0" smtClean="0"/>
              <a:t>2020.6.</a:t>
            </a:r>
            <a:endParaRPr lang="zh-TW" altLang="en-US" sz="1200" dirty="0" smtClean="0"/>
          </a:p>
        </p:txBody>
      </p:sp>
      <p:pic>
        <p:nvPicPr>
          <p:cNvPr id="2355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625" y="908050"/>
            <a:ext cx="8718550" cy="5335588"/>
          </a:xfrm>
        </p:spPr>
      </p:pic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68FBDC-7F81-4790-9750-1780E6966CBE}" type="slidenum">
              <a:rPr kumimoji="0" lang="en-US" altLang="zh-TW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0791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標題 1"/>
          <p:cNvSpPr>
            <a:spLocks noGrp="1"/>
          </p:cNvSpPr>
          <p:nvPr>
            <p:ph type="title"/>
          </p:nvPr>
        </p:nvSpPr>
        <p:spPr>
          <a:xfrm>
            <a:off x="450850" y="115888"/>
            <a:ext cx="8496300" cy="576262"/>
          </a:xfrm>
        </p:spPr>
        <p:txBody>
          <a:bodyPr/>
          <a:lstStyle/>
          <a:p>
            <a:pPr>
              <a:defRPr/>
            </a:pPr>
            <a:r>
              <a:rPr lang="en-US" altLang="zh-TW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104-124</a:t>
            </a:r>
            <a:r>
              <a:rPr lang="zh-TW" altLang="en-US" sz="2600" b="1" dirty="0" smtClean="0"/>
              <a:t>學年度大專校院</a:t>
            </a:r>
            <a:r>
              <a:rPr lang="en-US" altLang="zh-TW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2600" b="1" dirty="0"/>
              <a:t>年級學生數預測分析</a:t>
            </a:r>
            <a:r>
              <a:rPr lang="zh-TW" altLang="en-US" sz="2600" b="1" dirty="0" smtClean="0"/>
              <a:t>表</a:t>
            </a:r>
            <a:r>
              <a:rPr lang="zh-TW" altLang="en-US" sz="2600" b="1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 smtClean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2020.6.</a:t>
            </a:r>
            <a:endParaRPr lang="zh-TW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內容版面配置區 1"/>
          <p:cNvGraphicFramePr>
            <a:graphicFrameLocks/>
          </p:cNvGraphicFramePr>
          <p:nvPr/>
        </p:nvGraphicFramePr>
        <p:xfrm>
          <a:off x="138113" y="692150"/>
          <a:ext cx="8897935" cy="6235703"/>
        </p:xfrm>
        <a:graphic>
          <a:graphicData uri="http://schemas.openxmlformats.org/drawingml/2006/table">
            <a:tbl>
              <a:tblPr/>
              <a:tblGrid>
                <a:gridCol w="689436">
                  <a:extLst>
                    <a:ext uri="{9D8B030D-6E8A-4147-A177-3AD203B41FA5}"/>
                  </a:extLst>
                </a:gridCol>
                <a:gridCol w="1296079"/>
                <a:gridCol w="1080066">
                  <a:extLst>
                    <a:ext uri="{9D8B030D-6E8A-4147-A177-3AD203B41FA5}"/>
                  </a:extLst>
                </a:gridCol>
                <a:gridCol w="1008061">
                  <a:extLst>
                    <a:ext uri="{9D8B030D-6E8A-4147-A177-3AD203B41FA5}"/>
                  </a:extLst>
                </a:gridCol>
                <a:gridCol w="936057">
                  <a:extLst>
                    <a:ext uri="{9D8B030D-6E8A-4147-A177-3AD203B41FA5}"/>
                  </a:extLst>
                </a:gridCol>
                <a:gridCol w="1008061">
                  <a:extLst>
                    <a:ext uri="{9D8B030D-6E8A-4147-A177-3AD203B41FA5}"/>
                  </a:extLst>
                </a:gridCol>
                <a:gridCol w="936057">
                  <a:extLst>
                    <a:ext uri="{9D8B030D-6E8A-4147-A177-3AD203B41FA5}"/>
                  </a:extLst>
                </a:gridCol>
                <a:gridCol w="1008061">
                  <a:extLst>
                    <a:ext uri="{9D8B030D-6E8A-4147-A177-3AD203B41FA5}"/>
                  </a:extLst>
                </a:gridCol>
                <a:gridCol w="936057">
                  <a:extLst>
                    <a:ext uri="{9D8B030D-6E8A-4147-A177-3AD203B41FA5}"/>
                  </a:extLst>
                </a:gridCol>
              </a:tblGrid>
              <a:tr h="3627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學年</a:t>
                      </a:r>
                      <a:r>
                        <a:rPr kumimoji="1" lang="zh-TW" altLang="en-US" sz="16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度</a:t>
                      </a:r>
                      <a:endParaRPr kumimoji="1" lang="zh-TW" altLang="en-US" sz="1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zh-TW" altLang="en-US" sz="16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高中畢業生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增減人數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8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大學</a:t>
                      </a:r>
                      <a:r>
                        <a:rPr kumimoji="1" lang="en-US" altLang="zh-TW" sz="18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8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年級學生數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8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增減人數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5783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6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計</a:t>
                      </a:r>
                      <a:endParaRPr kumimoji="1" lang="zh-TW" altLang="en-US" sz="16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華康行楷體W5" pitchFamily="65" charset="-12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一般體系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技職體系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計</a:t>
                      </a: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一般體系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kumimoji="1" lang="zh-TW" altLang="en-US" sz="16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華康行楷體W5" pitchFamily="65" charset="-120"/>
                          <a:cs typeface="Arial" panose="020B0604020202020204" pitchFamily="34" charset="0"/>
                        </a:rPr>
                        <a:t>技職體系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272,662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-4,385</a:t>
                      </a:r>
                      <a:endParaRPr lang="zh-TW" altLang="en-US" sz="1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269,923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126,087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143,836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</a:t>
                      </a:r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2,104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sz="1200" u="none" strike="noStrike" baseline="0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</a:t>
                      </a:r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-1,829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250,172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-22,490</a:t>
                      </a:r>
                      <a:endParaRPr lang="zh-TW" altLang="en-US" sz="1200" dirty="0">
                        <a:solidFill>
                          <a:srgbClr val="FF000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255,380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121,266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134,114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-14,543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4,821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9,722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233,642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-16,530</a:t>
                      </a:r>
                      <a:endParaRPr lang="zh-TW" altLang="en-US" sz="1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240,810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115,980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124,830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-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14,570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5,286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9,284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241,288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7,646</a:t>
                      </a:r>
                      <a:endParaRPr lang="zh-TW" altLang="en-US" sz="1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altLang="zh-TW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247,725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116,489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131,236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6,915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509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6,406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231,022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-10,266</a:t>
                      </a:r>
                      <a:endParaRPr lang="zh-TW" altLang="en-US" sz="1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239,264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114,834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124,430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-8,461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-1,655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-6,806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203,573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-27,449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219,333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103,926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115,407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-19,931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-10,908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-9,023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192,907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-10,266</a:t>
                      </a:r>
                      <a:endParaRPr lang="zh-TW" altLang="en-US" sz="1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208,751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98,912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109,839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-10,582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-5,014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-5,568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180,700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-12,208</a:t>
                      </a:r>
                      <a:endParaRPr lang="zh-TW" altLang="en-US" sz="1200" b="1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195,511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93,113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103,398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-12,240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-5,799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-6,441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176,275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-4,425</a:t>
                      </a:r>
                      <a:endParaRPr lang="zh-TW" altLang="en-US" sz="1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191,753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90,858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100,895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-4,801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-2,255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-2,503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169,964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-6,311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185,251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87,777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97,474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-6,502</a:t>
                      </a:r>
                      <a:endParaRPr lang="zh-TW" altLang="en-US" sz="12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-3,081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-3,421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167,330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-2,634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182,568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86,506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96,062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-2,683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-1,271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-1,412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167,054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-276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182,268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86,364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95,904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-142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-158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161,356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-5,697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176,438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83,602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92,836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-5,830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-2,762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-3,068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147,294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-14,062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161,996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76,758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85,238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-14,442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-6,844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-7,598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153,984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6,690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168,886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80,023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88,863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6,890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3,265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3,625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6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180,543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26,559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196,170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92,951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103,219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27,284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12,928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14,356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CFFF"/>
                    </a:solidFill>
                  </a:tcPr>
                </a:tc>
                <a:extLst>
                  <a:ext uri="{0D108BD9-81ED-4DB2-BD59-A6C34878D82A}"/>
                </a:extLst>
              </a:tr>
              <a:tr h="273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178,052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lvl="0"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-2,491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193,603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91,735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101,868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-2,567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-1,216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-1,351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73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167,807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-10,245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183,094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86,755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96,339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-10,509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-4,980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-5,529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30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177,831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10,024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193,375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91,627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101,748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10,281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4.872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5,409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73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174,983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-2,848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190,444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90,238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100,206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-2,931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-1,389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-1,542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/>
                </a:extLst>
              </a:tr>
              <a:tr h="273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166,015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-8,968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191,251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85,882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95,369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-9,193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-4,356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-4,837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  <p:sp>
        <p:nvSpPr>
          <p:cNvPr id="7396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5967A1-AB5A-42E3-91A3-9EAE13E483AA}" type="slidenum">
              <a:rPr kumimoji="0" lang="en-US" altLang="zh-TW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8078787" cy="1462087"/>
          </a:xfrm>
        </p:spPr>
        <p:txBody>
          <a:bodyPr/>
          <a:lstStyle/>
          <a:p>
            <a:pPr eaLnBrk="1" hangingPunct="1"/>
            <a:r>
              <a:rPr lang="zh-TW" altLang="en-US" sz="4000" b="0" dirty="0" smtClean="0"/>
              <a:t>   </a:t>
            </a:r>
            <a:r>
              <a:rPr lang="zh-TW" altLang="en-US" sz="3800" b="0" dirty="0" smtClean="0">
                <a:ea typeface="書法家顏楷體" panose="02010609000101010101" pitchFamily="49" charset="-120"/>
              </a:rPr>
              <a:t>大學入學考招制度調整方案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b="1" dirty="0" smtClean="0"/>
          </a:p>
          <a:p>
            <a:pPr eaLnBrk="1" hangingPunct="1"/>
            <a:endParaRPr lang="en-US" altLang="zh-TW" sz="2800" b="1" dirty="0" smtClean="0"/>
          </a:p>
        </p:txBody>
      </p:sp>
      <p:sp>
        <p:nvSpPr>
          <p:cNvPr id="35738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0AE99C-73E6-4E22-818A-2ABB33EAA297}" type="slidenum">
              <a:rPr kumimoji="0" lang="en-US" altLang="zh-TW" sz="1400" smtClean="0">
                <a:solidFill>
                  <a:srgbClr val="1C1C1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400" smtClean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481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86280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5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D92228-BDC3-489B-94E4-748354FF4B01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5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8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18630</TotalTime>
  <Words>4099</Words>
  <Application>Microsoft Office PowerPoint</Application>
  <PresentationFormat>如螢幕大小 (4:3)</PresentationFormat>
  <Paragraphs>1233</Paragraphs>
  <Slides>40</Slides>
  <Notes>26</Notes>
  <HiddenSlides>0</HiddenSlides>
  <MMClips>0</MMClips>
  <ScaleCrop>false</ScaleCrop>
  <HeadingPairs>
    <vt:vector size="6" baseType="variant">
      <vt:variant>
        <vt:lpstr>佈景主題</vt:lpstr>
      </vt:variant>
      <vt:variant>
        <vt:i4>14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5" baseType="lpstr">
      <vt:lpstr>Blends</vt:lpstr>
      <vt:lpstr>10_Office 佈景主題</vt:lpstr>
      <vt:lpstr>2_Blends</vt:lpstr>
      <vt:lpstr>11_Office 佈景主題</vt:lpstr>
      <vt:lpstr>12_Office 佈景主題</vt:lpstr>
      <vt:lpstr>14_Office 佈景主題</vt:lpstr>
      <vt:lpstr>1_Blends</vt:lpstr>
      <vt:lpstr>4_Blends</vt:lpstr>
      <vt:lpstr>1_Office 佈景主題</vt:lpstr>
      <vt:lpstr>5_Blends</vt:lpstr>
      <vt:lpstr>13_Office 佈景主題</vt:lpstr>
      <vt:lpstr>Office Theme</vt:lpstr>
      <vt:lpstr>3_Blends</vt:lpstr>
      <vt:lpstr>8_Office 佈景主題</vt:lpstr>
      <vt:lpstr>圖表</vt:lpstr>
      <vt:lpstr>  111大學考招新趨勢           與個人申請志願選填  </vt:lpstr>
      <vt:lpstr>簡報大綱</vt:lpstr>
      <vt:lpstr>問題重點</vt:lpstr>
      <vt:lpstr> 104-124大學1年級學生人數預測</vt:lpstr>
      <vt:lpstr>1947-2019臺灣出生人口統計圖</vt:lpstr>
      <vt:lpstr>大學校院1年級學生數變化趨勢  2020.6.</vt:lpstr>
      <vt:lpstr>104-124學年度大專校院1年級學生數預測分析表 2020.6.</vt:lpstr>
      <vt:lpstr>   大學入學考招制度調整方案</vt:lpstr>
      <vt:lpstr>PowerPoint 簡報</vt:lpstr>
      <vt:lpstr>PowerPoint 簡報</vt:lpstr>
      <vt:lpstr>106-110大學入學考試招生重要日程表</vt:lpstr>
      <vt:lpstr>PowerPoint 簡報</vt:lpstr>
      <vt:lpstr>111年大學校系參採學習歷程項目</vt:lpstr>
      <vt:lpstr>大學入學測驗(學測、指考)考試科目</vt:lpstr>
      <vt:lpstr>PowerPoint 簡報</vt:lpstr>
      <vt:lpstr>109學年個人申請東吳大學參採學測科目 108.10.22公告</vt:lpstr>
      <vt:lpstr>108-109個人申請各大學系組參採學測科目(1) 108.10.22公告</vt:lpstr>
      <vt:lpstr>108-109個人申請各大學系組參採學測科目(2) 108.10.22公告</vt:lpstr>
      <vt:lpstr>109學年申請入學18學群最多參採的科目組合</vt:lpstr>
      <vt:lpstr>五科自由選考的影響及因應</vt:lpstr>
      <vt:lpstr> 103-109大學個人申請及指考數據分析</vt:lpstr>
      <vt:lpstr>PowerPoint 簡報</vt:lpstr>
      <vt:lpstr>109大學學測應屆生與重考生報考組合分析</vt:lpstr>
      <vt:lpstr>103-109學年大學個人申請入學招生統計資料</vt:lpstr>
      <vt:lpstr>103-109大學學測非應屆(重考)學生人數統計</vt:lpstr>
      <vt:lpstr>103-109學年度大學指考相關數據分析</vt:lpstr>
      <vt:lpstr>103-109大學指考非應屆(重考)學生人數統計</vt:lpstr>
      <vt:lpstr>105-109學年大學指考填寫志願分析表</vt:lpstr>
      <vt:lpstr>   111大學考招新趨勢及因應對策</vt:lpstr>
      <vt:lpstr>  111學年繁星推薦重大變革</vt:lpstr>
      <vt:lpstr>  111學年個人申請參採高中學習歷程</vt:lpstr>
      <vt:lpstr>  111學年大學指考重大變革</vt:lpstr>
      <vt:lpstr>調整心態親子共同面對大學考招新趨勢</vt:lpstr>
      <vt:lpstr>       大學個人申請如何選填志願</vt:lpstr>
      <vt:lpstr>繁星、個人申請、指考</vt:lpstr>
      <vt:lpstr>個人申請志願選填：興趣、性向</vt:lpstr>
      <vt:lpstr>個人申請志願選填：親子功課</vt:lpstr>
      <vt:lpstr>個人申請選填志願通關密碼：2*3</vt:lpstr>
      <vt:lpstr>結語及重點回顧</vt:lpstr>
      <vt:lpstr>                感謝您的聆聽 敬請批評指教 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國民中小學九年一貫課程教科書審定制度概況</dc:title>
  <dc:creator>yam</dc:creator>
  <cp:lastModifiedBy>Halu</cp:lastModifiedBy>
  <cp:revision>732</cp:revision>
  <cp:lastPrinted>2020-09-14T08:44:06Z</cp:lastPrinted>
  <dcterms:created xsi:type="dcterms:W3CDTF">2003-12-02T12:04:10Z</dcterms:created>
  <dcterms:modified xsi:type="dcterms:W3CDTF">2020-09-17T08:16:17Z</dcterms:modified>
</cp:coreProperties>
</file>